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CACF"/>
          </a:solidFill>
        </a:fill>
      </a:tcStyle>
    </a:wholeTbl>
    <a:band2H>
      <a:tcTxStyle/>
      <a:tcStyle>
        <a:tcBdr/>
        <a:fill>
          <a:solidFill>
            <a:srgbClr val="F0E6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005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005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0054"/>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E2CB"/>
          </a:solidFill>
        </a:fill>
      </a:tcStyle>
    </a:wholeTbl>
    <a:band2H>
      <a:tcTxStyle/>
      <a:tcStyle>
        <a:tcBdr/>
        <a:fill>
          <a:solidFill>
            <a:srgbClr val="E9F1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AD1E"/>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AD1E"/>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AD1E"/>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0054"/>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00054"/>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0" name="Shape 15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75511872"/>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217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TextEdit="1"/>
          </p:cNvSpPr>
          <p:nvPr>
            <p:ph type="sldImg"/>
          </p:nvPr>
        </p:nvSpPr>
        <p:spPr bwMode="auto">
          <a:noFill/>
          <a:ln>
            <a:solidFill>
              <a:srgbClr val="000000"/>
            </a:solidFill>
            <a:miter lim="800000"/>
            <a:headEnd/>
            <a:tailEnd/>
          </a:ln>
        </p:spPr>
      </p:sp>
      <p:sp>
        <p:nvSpPr>
          <p:cNvPr id="180226"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a:ea typeface="ＭＳ Ｐゴシック"/>
                <a:cs typeface="ＭＳ Ｐゴシック"/>
              </a:rPr>
              <a:t>Ask students to vote on whether they think all chimpanzees can taste PTC, whether they think no chimps can taste PTC or whether some can and some can</a:t>
            </a:r>
            <a:r>
              <a:rPr lang="en-GB" altLang="en-GB">
                <a:ea typeface="ＭＳ Ｐゴシック"/>
                <a:cs typeface="ＭＳ Ｐゴシック"/>
              </a:rPr>
              <a:t>’</a:t>
            </a:r>
            <a:r>
              <a:rPr lang="en-GB" altLang="en-US">
                <a:ea typeface="ＭＳ Ｐゴシック"/>
                <a:cs typeface="ＭＳ Ｐゴシック"/>
              </a:rPr>
              <a:t>t. Ask them to justify their thoughts. Try to make a link between what they say and the hypothesis on the next slide. </a:t>
            </a:r>
          </a:p>
        </p:txBody>
      </p:sp>
    </p:spTree>
    <p:extLst>
      <p:ext uri="{BB962C8B-B14F-4D97-AF65-F5344CB8AC3E}">
        <p14:creationId xmlns:p14="http://schemas.microsoft.com/office/powerpoint/2010/main" val="209152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TextEdit="1"/>
          </p:cNvSpPr>
          <p:nvPr>
            <p:ph type="sldImg"/>
          </p:nvPr>
        </p:nvSpPr>
        <p:spPr bwMode="auto">
          <a:noFill/>
          <a:ln>
            <a:solidFill>
              <a:srgbClr val="000000"/>
            </a:solidFill>
            <a:miter lim="800000"/>
            <a:headEnd/>
            <a:tailEnd/>
          </a:ln>
        </p:spPr>
      </p:sp>
      <p:sp>
        <p:nvSpPr>
          <p:cNvPr id="182274" name="Rectangle 3"/>
          <p:cNvSpPr>
            <a:spLocks noGrp="1"/>
          </p:cNvSpPr>
          <p:nvPr>
            <p:ph type="body" idx="1"/>
          </p:nvPr>
        </p:nvSpPr>
        <p:spPr bwMode="auto">
          <a:noFill/>
        </p:spPr>
        <p:txBody>
          <a:bodyPr wrap="square" numCol="1" anchor="t" anchorCtr="0" compatLnSpc="1">
            <a:prstTxWarp prst="textNoShape">
              <a:avLst/>
            </a:prstTxWarp>
          </a:bodyPr>
          <a:lstStyle/>
          <a:p>
            <a:endParaRPr lang="en-GB" altLang="en-US">
              <a:ea typeface="ＭＳ Ｐゴシック"/>
              <a:cs typeface="ＭＳ Ｐゴシック"/>
            </a:endParaRPr>
          </a:p>
        </p:txBody>
      </p:sp>
    </p:spTree>
    <p:extLst>
      <p:ext uri="{BB962C8B-B14F-4D97-AF65-F5344CB8AC3E}">
        <p14:creationId xmlns:p14="http://schemas.microsoft.com/office/powerpoint/2010/main" val="360228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p:spPr>
      </p:sp>
      <p:sp>
        <p:nvSpPr>
          <p:cNvPr id="197634"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dirty="0">
                <a:ea typeface="ＭＳ Ｐゴシック"/>
                <a:cs typeface="ＭＳ Ｐゴシック"/>
              </a:rPr>
              <a:t>So, all of the evidence so far today supports this hypothesis.	</a:t>
            </a:r>
          </a:p>
        </p:txBody>
      </p:sp>
    </p:spTree>
    <p:extLst>
      <p:ext uri="{BB962C8B-B14F-4D97-AF65-F5344CB8AC3E}">
        <p14:creationId xmlns:p14="http://schemas.microsoft.com/office/powerpoint/2010/main" val="330315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TextEdit="1"/>
          </p:cNvSpPr>
          <p:nvPr>
            <p:ph type="sldImg"/>
          </p:nvPr>
        </p:nvSpPr>
        <p:spPr bwMode="auto">
          <a:noFill/>
          <a:ln>
            <a:solidFill>
              <a:srgbClr val="000000"/>
            </a:solidFill>
            <a:miter lim="800000"/>
            <a:headEnd/>
            <a:tailEnd/>
          </a:ln>
        </p:spPr>
      </p:sp>
      <p:sp>
        <p:nvSpPr>
          <p:cNvPr id="211970"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a:ea typeface="ＭＳ Ｐゴシック"/>
                <a:cs typeface="ＭＳ Ｐゴシック"/>
              </a:rPr>
              <a:t>So, we know from the DNA sequences that human and chimp non-tasters have differences in different location in the TAS2R38 gene. This paper also showed that the common ancestor of chimps and humans was likely to be a PTC taster. Therefore, the two species have evolved independently to acquire the same characteristic – inability to taste PTC. This is called CONVERGENT evolution.</a:t>
            </a:r>
          </a:p>
        </p:txBody>
      </p:sp>
    </p:spTree>
    <p:extLst>
      <p:ext uri="{BB962C8B-B14F-4D97-AF65-F5344CB8AC3E}">
        <p14:creationId xmlns:p14="http://schemas.microsoft.com/office/powerpoint/2010/main" val="80775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TextEdit="1"/>
          </p:cNvSpPr>
          <p:nvPr>
            <p:ph type="sldImg"/>
          </p:nvPr>
        </p:nvSpPr>
        <p:spPr bwMode="auto">
          <a:noFill/>
          <a:ln>
            <a:solidFill>
              <a:srgbClr val="000000"/>
            </a:solidFill>
            <a:miter lim="800000"/>
            <a:headEnd/>
            <a:tailEnd/>
          </a:ln>
        </p:spPr>
      </p:sp>
      <p:sp>
        <p:nvSpPr>
          <p:cNvPr id="214018"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dirty="0">
                <a:ea typeface="ＭＳ Ｐゴシック"/>
                <a:cs typeface="ＭＳ Ｐゴシック"/>
              </a:rPr>
              <a:t>Dolphins and sharks have very similar body shapes, positioning of fins and colouring of their bodies. REMEMBER all of these changes are results of random mutations over a very long time. There will also have been mutations which weren</a:t>
            </a:r>
            <a:r>
              <a:rPr lang="en-GB" altLang="en-GB" dirty="0">
                <a:ea typeface="ＭＳ Ｐゴシック"/>
                <a:cs typeface="ＭＳ Ｐゴシック"/>
              </a:rPr>
              <a:t>’</a:t>
            </a:r>
            <a:r>
              <a:rPr lang="en-GB" altLang="en-US" dirty="0">
                <a:ea typeface="ＭＳ Ｐゴシック"/>
                <a:cs typeface="ＭＳ Ｐゴシック"/>
              </a:rPr>
              <a:t>t beneficial, but it is less likely that these will have been passed on through as many generations. Survival of the fittest.</a:t>
            </a:r>
          </a:p>
        </p:txBody>
      </p:sp>
    </p:spTree>
    <p:extLst>
      <p:ext uri="{BB962C8B-B14F-4D97-AF65-F5344CB8AC3E}">
        <p14:creationId xmlns:p14="http://schemas.microsoft.com/office/powerpoint/2010/main" val="3194279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TextEdit="1"/>
          </p:cNvSpPr>
          <p:nvPr>
            <p:ph type="sldImg"/>
          </p:nvPr>
        </p:nvSpPr>
        <p:spPr bwMode="auto">
          <a:noFill/>
          <a:ln>
            <a:solidFill>
              <a:srgbClr val="000000"/>
            </a:solidFill>
            <a:miter lim="800000"/>
            <a:headEnd/>
            <a:tailEnd/>
          </a:ln>
        </p:spPr>
      </p:sp>
      <p:sp>
        <p:nvSpPr>
          <p:cNvPr id="216066"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a:ea typeface="ＭＳ Ｐゴシック"/>
                <a:cs typeface="ＭＳ Ｐゴシック"/>
              </a:rPr>
              <a:t>The scientific research in this area is still ongoing – but there are theories being tested. Some scientists think that PTC tasters will have survived to reproduce because they won</a:t>
            </a:r>
            <a:r>
              <a:rPr lang="en-GB" altLang="en-GB">
                <a:ea typeface="ＭＳ Ｐゴシック"/>
                <a:cs typeface="ＭＳ Ｐゴシック"/>
              </a:rPr>
              <a:t>’</a:t>
            </a:r>
            <a:r>
              <a:rPr lang="en-GB" altLang="en-US">
                <a:ea typeface="ＭＳ Ｐゴシック"/>
                <a:cs typeface="ＭＳ Ｐゴシック"/>
              </a:rPr>
              <a:t>t have eaten too many poisonous plants. Non-tasters might have an advantage because they will eat more green vegetables which keep them healthier and help to prevent diseases such as cancer. Are either of these traits advantageous for humans today? If so, will the effect be intense enough to have an impact upon human evolution?</a:t>
            </a:r>
          </a:p>
        </p:txBody>
      </p:sp>
    </p:spTree>
    <p:extLst>
      <p:ext uri="{BB962C8B-B14F-4D97-AF65-F5344CB8AC3E}">
        <p14:creationId xmlns:p14="http://schemas.microsoft.com/office/powerpoint/2010/main" val="400428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TextEdit="1"/>
          </p:cNvSpPr>
          <p:nvPr>
            <p:ph type="sldImg"/>
          </p:nvPr>
        </p:nvSpPr>
        <p:spPr bwMode="auto">
          <a:noFill/>
          <a:ln>
            <a:solidFill>
              <a:srgbClr val="000000"/>
            </a:solidFill>
            <a:miter lim="800000"/>
            <a:headEnd/>
            <a:tailEnd/>
          </a:ln>
        </p:spPr>
      </p:sp>
      <p:sp>
        <p:nvSpPr>
          <p:cNvPr id="218114"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dirty="0">
                <a:ea typeface="ＭＳ Ｐゴシック"/>
                <a:cs typeface="ＭＳ Ｐゴシック"/>
              </a:rPr>
              <a:t>One big question still remains: In another few million years will we all be non-tasters of PTC, or is there some advantage to maintaining both alleles within the human population?</a:t>
            </a:r>
          </a:p>
        </p:txBody>
      </p:sp>
    </p:spTree>
    <p:extLst>
      <p:ext uri="{BB962C8B-B14F-4D97-AF65-F5344CB8AC3E}">
        <p14:creationId xmlns:p14="http://schemas.microsoft.com/office/powerpoint/2010/main" val="42786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a:ea typeface="ＭＳ Ｐゴシック"/>
                <a:cs typeface="ＭＳ Ｐゴシック"/>
              </a:rPr>
              <a:t>If they want to know it</a:t>
            </a:r>
            <a:r>
              <a:rPr lang="en-GB" altLang="en-GB" dirty="0">
                <a:ea typeface="ＭＳ Ｐゴシック"/>
                <a:cs typeface="ＭＳ Ｐゴシック"/>
              </a:rPr>
              <a:t>’</a:t>
            </a:r>
            <a:r>
              <a:rPr lang="en-GB" altLang="en-US" dirty="0">
                <a:ea typeface="ＭＳ Ｐゴシック"/>
                <a:cs typeface="ＭＳ Ｐゴシック"/>
              </a:rPr>
              <a:t>s called an </a:t>
            </a:r>
            <a:r>
              <a:rPr lang="en-GB" altLang="en-US" dirty="0" err="1">
                <a:ea typeface="ＭＳ Ｐゴシック"/>
                <a:cs typeface="ＭＳ Ｐゴシック"/>
              </a:rPr>
              <a:t>isothiocyanate</a:t>
            </a:r>
            <a:r>
              <a:rPr lang="en-GB" altLang="en-US" dirty="0">
                <a:ea typeface="ＭＳ Ｐゴシック"/>
                <a:cs typeface="ＭＳ Ｐゴシック"/>
              </a:rPr>
              <a:t> group</a:t>
            </a:r>
          </a:p>
          <a:p>
            <a:pPr eaLnBrk="1" hangingPunct="1">
              <a:spcBef>
                <a:spcPct val="0"/>
              </a:spcBef>
            </a:pPr>
            <a:r>
              <a:rPr lang="en-GB" altLang="en-US" dirty="0">
                <a:ea typeface="ＭＳ Ｐゴシック"/>
                <a:cs typeface="ＭＳ Ｐゴシック"/>
              </a:rPr>
              <a:t>Ask the group who likes Brussels Sprouts and cabbages? Hands-up.</a:t>
            </a:r>
          </a:p>
          <a:p>
            <a:pPr eaLnBrk="1" hangingPunct="1">
              <a:spcBef>
                <a:spcPct val="0"/>
              </a:spcBef>
            </a:pPr>
            <a:r>
              <a:rPr lang="en-GB" altLang="en-US" dirty="0">
                <a:ea typeface="ＭＳ Ｐゴシック"/>
                <a:cs typeface="ＭＳ Ｐゴシック"/>
              </a:rPr>
              <a:t>Keep your hand up if you</a:t>
            </a:r>
            <a:r>
              <a:rPr lang="en-GB" altLang="en-GB" dirty="0">
                <a:ea typeface="ＭＳ Ｐゴシック"/>
                <a:cs typeface="ＭＳ Ｐゴシック"/>
              </a:rPr>
              <a:t>’</a:t>
            </a:r>
            <a:r>
              <a:rPr lang="en-GB" altLang="en-US" dirty="0">
                <a:ea typeface="ＭＳ Ｐゴシック"/>
                <a:cs typeface="ＭＳ Ｐゴシック"/>
              </a:rPr>
              <a:t>re a PTC taster and you like Brussels Sprouts. Generally, PTC tasters do not like sprouts.</a:t>
            </a:r>
            <a:endParaRPr lang="en-US" altLang="en-US" dirty="0">
              <a:ea typeface="ＭＳ Ｐゴシック"/>
              <a:cs typeface="ＭＳ Ｐゴシック"/>
            </a:endParaRPr>
          </a:p>
          <a:p>
            <a:pPr eaLnBrk="1" hangingPunct="1">
              <a:spcBef>
                <a:spcPct val="0"/>
              </a:spcBef>
            </a:pPr>
            <a:endParaRPr lang="en-US" altLang="en-US" dirty="0">
              <a:ea typeface="ＭＳ Ｐゴシック"/>
              <a:cs typeface="ＭＳ Ｐゴシック"/>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A696D7B4-995A-4103-9169-D929572FBCD9}" type="slidenum">
              <a:rPr lang="en-US" altLang="en-US" smtClean="0">
                <a:ea typeface="ＭＳ Ｐゴシック"/>
                <a:cs typeface="ＭＳ Ｐゴシック"/>
              </a:rPr>
              <a:pPr/>
              <a:t>2</a:t>
            </a:fld>
            <a:endParaRPr lang="en-US" altLang="en-US">
              <a:ea typeface="ＭＳ Ｐゴシック"/>
              <a:cs typeface="ＭＳ Ｐゴシック"/>
            </a:endParaRPr>
          </a:p>
        </p:txBody>
      </p:sp>
    </p:spTree>
    <p:extLst>
      <p:ext uri="{BB962C8B-B14F-4D97-AF65-F5344CB8AC3E}">
        <p14:creationId xmlns:p14="http://schemas.microsoft.com/office/powerpoint/2010/main" val="42652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703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ea typeface="ＭＳ Ｐゴシック"/>
              <a:cs typeface="ＭＳ Ｐゴシック"/>
            </a:endParaRPr>
          </a:p>
        </p:txBody>
      </p:sp>
    </p:spTree>
    <p:extLst>
      <p:ext uri="{BB962C8B-B14F-4D97-AF65-F5344CB8AC3E}">
        <p14:creationId xmlns:p14="http://schemas.microsoft.com/office/powerpoint/2010/main" val="114848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TextEdit="1"/>
          </p:cNvSpPr>
          <p:nvPr>
            <p:ph type="sldImg"/>
          </p:nvPr>
        </p:nvSpPr>
        <p:spPr bwMode="auto">
          <a:noFill/>
          <a:ln>
            <a:solidFill>
              <a:srgbClr val="000000"/>
            </a:solidFill>
            <a:miter lim="800000"/>
            <a:headEnd/>
            <a:tailEnd/>
          </a:ln>
        </p:spPr>
      </p:sp>
      <p:sp>
        <p:nvSpPr>
          <p:cNvPr id="120834" name="Rectangle 3"/>
          <p:cNvSpPr>
            <a:spLocks noGrp="1"/>
          </p:cNvSpPr>
          <p:nvPr>
            <p:ph type="body" idx="1"/>
          </p:nvPr>
        </p:nvSpPr>
        <p:spPr bwMode="auto">
          <a:noFill/>
        </p:spPr>
        <p:txBody>
          <a:bodyPr wrap="square" numCol="1" anchor="t" anchorCtr="0" compatLnSpc="1">
            <a:prstTxWarp prst="textNoShape">
              <a:avLst/>
            </a:prstTxWarp>
          </a:bodyPr>
          <a:lstStyle/>
          <a:p>
            <a:endParaRPr lang="en-GB" altLang="en-US">
              <a:ea typeface="ＭＳ Ｐゴシック"/>
              <a:cs typeface="ＭＳ Ｐゴシック"/>
            </a:endParaRPr>
          </a:p>
        </p:txBody>
      </p:sp>
    </p:spTree>
    <p:extLst>
      <p:ext uri="{BB962C8B-B14F-4D97-AF65-F5344CB8AC3E}">
        <p14:creationId xmlns:p14="http://schemas.microsoft.com/office/powerpoint/2010/main" val="186717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dirty="0">
                <a:ea typeface="ＭＳ Ｐゴシック"/>
                <a:cs typeface="ＭＳ Ｐゴシック"/>
              </a:rPr>
              <a:t>This is the DNA sequence for most of the TAS2R38 gene. It shows the sequence from a taster, aligned with that from a non-taster. The gaps in the green ‘graph’ are three letters of the DNA code that are commonly different between PTC tasters and non-tasters (positions: 145, 785 and 886).</a:t>
            </a:r>
          </a:p>
        </p:txBody>
      </p:sp>
    </p:spTree>
    <p:extLst>
      <p:ext uri="{BB962C8B-B14F-4D97-AF65-F5344CB8AC3E}">
        <p14:creationId xmlns:p14="http://schemas.microsoft.com/office/powerpoint/2010/main" val="2353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p:spPr>
      </p:sp>
      <p:sp>
        <p:nvSpPr>
          <p:cNvPr id="124930"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a:ea typeface="ＭＳ Ｐゴシック"/>
                <a:cs typeface="ＭＳ Ｐゴシック"/>
              </a:rPr>
              <a:t>Our work today looks at just one of these changes. It is very common for tasters to have a C at position 145 of the gene, and for non-tasters to have a G in this position.</a:t>
            </a:r>
          </a:p>
        </p:txBody>
      </p:sp>
    </p:spTree>
    <p:extLst>
      <p:ext uri="{BB962C8B-B14F-4D97-AF65-F5344CB8AC3E}">
        <p14:creationId xmlns:p14="http://schemas.microsoft.com/office/powerpoint/2010/main" val="100231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TextEdit="1"/>
          </p:cNvSpPr>
          <p:nvPr>
            <p:ph type="sldImg"/>
          </p:nvPr>
        </p:nvSpPr>
        <p:spPr bwMode="auto">
          <a:noFill/>
          <a:ln>
            <a:solidFill>
              <a:srgbClr val="000000"/>
            </a:solidFill>
            <a:miter lim="800000"/>
            <a:headEnd/>
            <a:tailEnd/>
          </a:ln>
        </p:spPr>
      </p:sp>
      <p:sp>
        <p:nvSpPr>
          <p:cNvPr id="126978" name="Rectangle 3"/>
          <p:cNvSpPr>
            <a:spLocks noGrp="1"/>
          </p:cNvSpPr>
          <p:nvPr>
            <p:ph type="body" idx="1"/>
          </p:nvPr>
        </p:nvSpPr>
        <p:spPr bwMode="auto">
          <a:noFill/>
        </p:spPr>
        <p:txBody>
          <a:bodyPr wrap="square" numCol="1" anchor="t" anchorCtr="0" compatLnSpc="1">
            <a:prstTxWarp prst="textNoShape">
              <a:avLst/>
            </a:prstTxWarp>
          </a:bodyPr>
          <a:lstStyle/>
          <a:p>
            <a:r>
              <a:rPr lang="en-GB" altLang="en-US">
                <a:ea typeface="ＭＳ Ｐゴシック"/>
                <a:cs typeface="ＭＳ Ｐゴシック"/>
              </a:rPr>
              <a:t>So remember that this is the part of the gene that we are amplifying by PCR. So, our variable letter (or SNP) is shown here in the red box. This means that although it</a:t>
            </a:r>
            <a:r>
              <a:rPr lang="en-GB" altLang="en-GB">
                <a:ea typeface="ＭＳ Ｐゴシック"/>
                <a:cs typeface="ＭＳ Ｐゴシック"/>
              </a:rPr>
              <a:t>’</a:t>
            </a:r>
            <a:r>
              <a:rPr lang="en-GB" altLang="en-US">
                <a:ea typeface="ＭＳ Ｐゴシック"/>
                <a:cs typeface="ＭＳ Ｐゴシック"/>
              </a:rPr>
              <a:t>s nucleotide 145 of the gene, it</a:t>
            </a:r>
            <a:r>
              <a:rPr lang="en-GB" altLang="en-GB">
                <a:ea typeface="ＭＳ Ｐゴシック"/>
                <a:cs typeface="ＭＳ Ｐゴシック"/>
              </a:rPr>
              <a:t>’</a:t>
            </a:r>
            <a:r>
              <a:rPr lang="en-GB" altLang="en-US">
                <a:ea typeface="ＭＳ Ｐゴシック"/>
                <a:cs typeface="ＭＳ Ｐゴシック"/>
              </a:rPr>
              <a:t>s letter 44 in the PCR fragment.</a:t>
            </a:r>
          </a:p>
          <a:p>
            <a:r>
              <a:rPr lang="en-GB" altLang="en-US">
                <a:ea typeface="ＭＳ Ｐゴシック"/>
                <a:cs typeface="ＭＳ Ｐゴシック"/>
              </a:rPr>
              <a:t>No, we can</a:t>
            </a:r>
            <a:r>
              <a:rPr lang="en-GB" altLang="en-GB">
                <a:ea typeface="ＭＳ Ｐゴシック"/>
                <a:cs typeface="ＭＳ Ｐゴシック"/>
              </a:rPr>
              <a:t>’</a:t>
            </a:r>
            <a:r>
              <a:rPr lang="en-GB" altLang="en-US">
                <a:ea typeface="ＭＳ Ｐゴシック"/>
                <a:cs typeface="ＭＳ Ｐゴシック"/>
              </a:rPr>
              <a:t>t tell if this is from a taster or non-taster without seeing the DNA sequence from their other chromosome. However, we can tell that it</a:t>
            </a:r>
            <a:r>
              <a:rPr lang="en-GB" altLang="en-GB">
                <a:ea typeface="ＭＳ Ｐゴシック"/>
                <a:cs typeface="ＭＳ Ｐゴシック"/>
              </a:rPr>
              <a:t>’</a:t>
            </a:r>
            <a:r>
              <a:rPr lang="en-GB" altLang="en-US">
                <a:ea typeface="ＭＳ Ｐゴシック"/>
                <a:cs typeface="ＭＳ Ｐゴシック"/>
              </a:rPr>
              <a:t>s not from a homozygous taster.</a:t>
            </a:r>
          </a:p>
        </p:txBody>
      </p:sp>
    </p:spTree>
    <p:extLst>
      <p:ext uri="{BB962C8B-B14F-4D97-AF65-F5344CB8AC3E}">
        <p14:creationId xmlns:p14="http://schemas.microsoft.com/office/powerpoint/2010/main" val="206421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34247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43" name="image.jpeg"/>
          <p:cNvPicPr/>
          <p:nvPr/>
        </p:nvPicPr>
        <p:blipFill>
          <a:blip r:embed="rId2">
            <a:extLst/>
          </a:blip>
          <a:stretch>
            <a:fillRect/>
          </a:stretch>
        </p:blipFill>
        <p:spPr>
          <a:xfrm>
            <a:off x="508000" y="6361112"/>
            <a:ext cx="1006475" cy="425451"/>
          </a:xfrm>
          <a:prstGeom prst="rect">
            <a:avLst/>
          </a:prstGeom>
          <a:ln w="12700">
            <a:miter lim="400000"/>
          </a:ln>
        </p:spPr>
      </p:pic>
      <p:pic>
        <p:nvPicPr>
          <p:cNvPr id="44" name="image.png"/>
          <p:cNvPicPr/>
          <p:nvPr/>
        </p:nvPicPr>
        <p:blipFill>
          <a:blip r:embed="rId3">
            <a:extLst/>
          </a:blip>
          <a:stretch>
            <a:fillRect/>
          </a:stretch>
        </p:blipFill>
        <p:spPr>
          <a:xfrm>
            <a:off x="1811337" y="6338887"/>
            <a:ext cx="1192213" cy="468313"/>
          </a:xfrm>
          <a:prstGeom prst="rect">
            <a:avLst/>
          </a:prstGeom>
          <a:ln w="12700">
            <a:miter lim="400000"/>
          </a:ln>
        </p:spPr>
      </p:pic>
      <p:sp>
        <p:nvSpPr>
          <p:cNvPr id="45" name="Shape 45"/>
          <p:cNvSpPr/>
          <p:nvPr/>
        </p:nvSpPr>
        <p:spPr>
          <a:xfrm>
            <a:off x="409575" y="6064250"/>
            <a:ext cx="1400254" cy="23927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a:solidFill>
                  <a:srgbClr val="7F7F7F"/>
                </a:solidFill>
              </a:defRPr>
            </a:lvl1pPr>
          </a:lstStyle>
          <a:p>
            <a:pPr lvl="0">
              <a:defRPr sz="1800" b="0">
                <a:solidFill>
                  <a:srgbClr val="000000"/>
                </a:solidFill>
              </a:defRPr>
            </a:pPr>
            <a:r>
              <a:rPr sz="1100" b="1">
                <a:solidFill>
                  <a:srgbClr val="7F7F7F"/>
                </a:solidFill>
              </a:rPr>
              <a:t>In partnership with:</a:t>
            </a:r>
          </a:p>
        </p:txBody>
      </p:sp>
      <p:grpSp>
        <p:nvGrpSpPr>
          <p:cNvPr id="55" name="Group 55"/>
          <p:cNvGrpSpPr/>
          <p:nvPr/>
        </p:nvGrpSpPr>
        <p:grpSpPr>
          <a:xfrm>
            <a:off x="-1" y="5751512"/>
            <a:ext cx="9144001" cy="587376"/>
            <a:chOff x="0" y="0"/>
            <a:chExt cx="9144000" cy="587375"/>
          </a:xfrm>
        </p:grpSpPr>
        <p:pic>
          <p:nvPicPr>
            <p:cNvPr id="46" name="image.png"/>
            <p:cNvPicPr/>
            <p:nvPr/>
          </p:nvPicPr>
          <p:blipFill>
            <a:blip r:embed="rId4">
              <a:extLst/>
            </a:blip>
            <a:stretch>
              <a:fillRect/>
            </a:stretch>
          </p:blipFill>
          <p:spPr>
            <a:xfrm>
              <a:off x="5419426" y="32480"/>
              <a:ext cx="577779" cy="501650"/>
            </a:xfrm>
            <a:prstGeom prst="rect">
              <a:avLst/>
            </a:prstGeom>
            <a:ln w="12700" cap="flat">
              <a:noFill/>
              <a:miter lim="400000"/>
            </a:ln>
            <a:effectLst/>
          </p:spPr>
        </p:pic>
        <p:pic>
          <p:nvPicPr>
            <p:cNvPr id="47" name="image.png"/>
            <p:cNvPicPr/>
            <p:nvPr/>
          </p:nvPicPr>
          <p:blipFill>
            <a:blip r:embed="rId5">
              <a:extLst/>
            </a:blip>
            <a:stretch>
              <a:fillRect/>
            </a:stretch>
          </p:blipFill>
          <p:spPr>
            <a:xfrm>
              <a:off x="7812360" y="0"/>
              <a:ext cx="492065" cy="587375"/>
            </a:xfrm>
            <a:prstGeom prst="rect">
              <a:avLst/>
            </a:prstGeom>
            <a:ln w="12700" cap="flat">
              <a:noFill/>
              <a:miter lim="400000"/>
            </a:ln>
            <a:effectLst/>
          </p:spPr>
        </p:pic>
        <p:pic>
          <p:nvPicPr>
            <p:cNvPr id="48" name="image.png"/>
            <p:cNvPicPr/>
            <p:nvPr/>
          </p:nvPicPr>
          <p:blipFill>
            <a:blip r:embed="rId6">
              <a:extLst/>
            </a:blip>
            <a:stretch>
              <a:fillRect/>
            </a:stretch>
          </p:blipFill>
          <p:spPr>
            <a:xfrm>
              <a:off x="6243678" y="32480"/>
              <a:ext cx="561906" cy="460376"/>
            </a:xfrm>
            <a:prstGeom prst="rect">
              <a:avLst/>
            </a:prstGeom>
            <a:ln w="12700" cap="flat">
              <a:noFill/>
              <a:miter lim="400000"/>
            </a:ln>
            <a:effectLst/>
          </p:spPr>
        </p:pic>
        <p:pic>
          <p:nvPicPr>
            <p:cNvPr id="49" name="image.png"/>
            <p:cNvPicPr/>
            <p:nvPr/>
          </p:nvPicPr>
          <p:blipFill>
            <a:blip r:embed="rId7">
              <a:extLst/>
            </a:blip>
            <a:stretch>
              <a:fillRect/>
            </a:stretch>
          </p:blipFill>
          <p:spPr>
            <a:xfrm>
              <a:off x="7020866" y="7079"/>
              <a:ext cx="511112" cy="511176"/>
            </a:xfrm>
            <a:prstGeom prst="rect">
              <a:avLst/>
            </a:prstGeom>
            <a:ln w="12700" cap="flat">
              <a:noFill/>
              <a:miter lim="400000"/>
            </a:ln>
            <a:effectLst/>
          </p:spPr>
        </p:pic>
        <p:sp>
          <p:nvSpPr>
            <p:cNvPr id="50" name="Shape 50"/>
            <p:cNvSpPr/>
            <p:nvPr/>
          </p:nvSpPr>
          <p:spPr>
            <a:xfrm flipH="1">
              <a:off x="0" y="273050"/>
              <a:ext cx="5438775" cy="3176"/>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1" name="Shape 51"/>
            <p:cNvSpPr/>
            <p:nvPr/>
          </p:nvSpPr>
          <p:spPr>
            <a:xfrm flipH="1" flipV="1">
              <a:off x="8172450" y="268287"/>
              <a:ext cx="971550"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2" name="Shape 52"/>
            <p:cNvSpPr/>
            <p:nvPr/>
          </p:nvSpPr>
          <p:spPr>
            <a:xfrm flipH="1" flipV="1">
              <a:off x="7408863" y="261936"/>
              <a:ext cx="539751"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3" name="Shape 53"/>
            <p:cNvSpPr/>
            <p:nvPr/>
          </p:nvSpPr>
          <p:spPr>
            <a:xfrm flipH="1" flipV="1">
              <a:off x="6805613" y="252412"/>
              <a:ext cx="233363"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4" name="Shape 54"/>
            <p:cNvSpPr/>
            <p:nvPr/>
          </p:nvSpPr>
          <p:spPr>
            <a:xfrm flipH="1" flipV="1">
              <a:off x="5940425" y="250825"/>
              <a:ext cx="306389"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pic>
        <p:nvPicPr>
          <p:cNvPr id="56" name="image.png"/>
          <p:cNvPicPr/>
          <p:nvPr/>
        </p:nvPicPr>
        <p:blipFill>
          <a:blip r:embed="rId8">
            <a:extLst/>
          </a:blip>
          <a:stretch>
            <a:fillRect/>
          </a:stretch>
        </p:blipFill>
        <p:spPr>
          <a:xfrm>
            <a:off x="179387" y="125412"/>
            <a:ext cx="2670176" cy="585788"/>
          </a:xfrm>
          <a:prstGeom prst="rect">
            <a:avLst/>
          </a:prstGeom>
          <a:ln w="12700">
            <a:miter lim="400000"/>
          </a:ln>
        </p:spPr>
      </p:pic>
      <p:sp>
        <p:nvSpPr>
          <p:cNvPr id="57" name="Shape 5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8" name="Shape 5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6" name="image.png"/>
          <p:cNvPicPr/>
          <p:nvPr/>
        </p:nvPicPr>
        <p:blipFill>
          <a:blip r:embed="rId2">
            <a:extLst/>
          </a:blip>
          <a:stretch>
            <a:fillRect/>
          </a:stretch>
        </p:blipFill>
        <p:spPr>
          <a:xfrm>
            <a:off x="179387" y="125412"/>
            <a:ext cx="2670176" cy="585788"/>
          </a:xfrm>
          <a:prstGeom prst="rect">
            <a:avLst/>
          </a:prstGeom>
          <a:ln w="12700">
            <a:miter lim="400000"/>
          </a:ln>
        </p:spPr>
      </p:pic>
      <p:sp>
        <p:nvSpPr>
          <p:cNvPr id="127" name="Shape 12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28" name="Shape 1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30" name="image.jpeg"/>
          <p:cNvPicPr/>
          <p:nvPr/>
        </p:nvPicPr>
        <p:blipFill>
          <a:blip r:embed="rId2">
            <a:extLst/>
          </a:blip>
          <a:stretch>
            <a:fillRect/>
          </a:stretch>
        </p:blipFill>
        <p:spPr>
          <a:xfrm>
            <a:off x="1809750" y="6338887"/>
            <a:ext cx="1177925" cy="433388"/>
          </a:xfrm>
          <a:prstGeom prst="rect">
            <a:avLst/>
          </a:prstGeom>
          <a:ln w="12700">
            <a:miter lim="400000"/>
          </a:ln>
        </p:spPr>
      </p:pic>
      <p:sp>
        <p:nvSpPr>
          <p:cNvPr id="131" name="Shape 131"/>
          <p:cNvSpPr/>
          <p:nvPr/>
        </p:nvSpPr>
        <p:spPr>
          <a:xfrm>
            <a:off x="400050" y="6030912"/>
            <a:ext cx="1284428" cy="2392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7F7F7F"/>
                </a:solidFill>
              </a:defRPr>
            </a:lvl1pPr>
          </a:lstStyle>
          <a:p>
            <a:pPr lvl="0">
              <a:defRPr sz="1800">
                <a:solidFill>
                  <a:srgbClr val="000000"/>
                </a:solidFill>
              </a:defRPr>
            </a:pPr>
            <a:r>
              <a:rPr sz="1100">
                <a:solidFill>
                  <a:srgbClr val="7F7F7F"/>
                </a:solidFill>
              </a:rPr>
              <a:t>In partnership with:</a:t>
            </a:r>
          </a:p>
        </p:txBody>
      </p:sp>
      <p:sp>
        <p:nvSpPr>
          <p:cNvPr id="132" name="Shape 132"/>
          <p:cNvSpPr/>
          <p:nvPr/>
        </p:nvSpPr>
        <p:spPr>
          <a:xfrm>
            <a:off x="504825" y="6030912"/>
            <a:ext cx="4787900" cy="1"/>
          </a:xfrm>
          <a:prstGeom prst="line">
            <a:avLst/>
          </a:prstGeom>
          <a:ln>
            <a:solidFill>
              <a:srgbClr val="BFBFBF"/>
            </a:solidFill>
            <a:round/>
          </a:ln>
        </p:spPr>
        <p:txBody>
          <a:bodyPr lIns="0" tIns="0" rIns="0" bIns="0"/>
          <a:lstStyle/>
          <a:p>
            <a:pPr lvl="0" defTabSz="457200">
              <a:defRPr sz="1200">
                <a:latin typeface="+mj-lt"/>
                <a:ea typeface="+mj-ea"/>
                <a:cs typeface="+mj-cs"/>
                <a:sym typeface="Helvetica"/>
              </a:defRPr>
            </a:pPr>
            <a:endParaRPr/>
          </a:p>
        </p:txBody>
      </p:sp>
      <p:pic>
        <p:nvPicPr>
          <p:cNvPr id="133" name="image.jpeg"/>
          <p:cNvPicPr/>
          <p:nvPr/>
        </p:nvPicPr>
        <p:blipFill>
          <a:blip r:embed="rId3">
            <a:extLst/>
          </a:blip>
          <a:stretch>
            <a:fillRect/>
          </a:stretch>
        </p:blipFill>
        <p:spPr>
          <a:xfrm>
            <a:off x="539750" y="6340475"/>
            <a:ext cx="1008063" cy="425450"/>
          </a:xfrm>
          <a:prstGeom prst="rect">
            <a:avLst/>
          </a:prstGeom>
          <a:ln w="12700">
            <a:miter lim="400000"/>
          </a:ln>
        </p:spPr>
      </p:pic>
      <p:pic>
        <p:nvPicPr>
          <p:cNvPr id="134" name="image.png"/>
          <p:cNvPicPr/>
          <p:nvPr/>
        </p:nvPicPr>
        <p:blipFill>
          <a:blip r:embed="rId4">
            <a:extLst/>
          </a:blip>
          <a:stretch>
            <a:fillRect/>
          </a:stretch>
        </p:blipFill>
        <p:spPr>
          <a:xfrm>
            <a:off x="179387" y="125412"/>
            <a:ext cx="2670176" cy="585788"/>
          </a:xfrm>
          <a:prstGeom prst="rect">
            <a:avLst/>
          </a:prstGeom>
          <a:ln w="12700">
            <a:miter lim="400000"/>
          </a:ln>
        </p:spPr>
      </p:pic>
      <p:sp>
        <p:nvSpPr>
          <p:cNvPr id="135" name="Shape 13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36" name="Shape 1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8" name="Shape 138"/>
          <p:cNvSpPr/>
          <p:nvPr/>
        </p:nvSpPr>
        <p:spPr>
          <a:xfrm>
            <a:off x="4067175" y="0"/>
            <a:ext cx="4826000" cy="765175"/>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139" name="image.jpeg"/>
          <p:cNvPicPr/>
          <p:nvPr/>
        </p:nvPicPr>
        <p:blipFill>
          <a:blip r:embed="rId2">
            <a:extLst/>
          </a:blip>
          <a:stretch>
            <a:fillRect/>
          </a:stretch>
        </p:blipFill>
        <p:spPr>
          <a:xfrm>
            <a:off x="1809750" y="6338887"/>
            <a:ext cx="1177925" cy="433388"/>
          </a:xfrm>
          <a:prstGeom prst="rect">
            <a:avLst/>
          </a:prstGeom>
          <a:ln w="12700">
            <a:miter lim="400000"/>
          </a:ln>
        </p:spPr>
      </p:pic>
      <p:sp>
        <p:nvSpPr>
          <p:cNvPr id="140" name="Shape 140"/>
          <p:cNvSpPr/>
          <p:nvPr/>
        </p:nvSpPr>
        <p:spPr>
          <a:xfrm>
            <a:off x="400050" y="6030912"/>
            <a:ext cx="1284428" cy="2392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7F7F7F"/>
                </a:solidFill>
              </a:defRPr>
            </a:lvl1pPr>
          </a:lstStyle>
          <a:p>
            <a:pPr lvl="0">
              <a:defRPr sz="1800">
                <a:solidFill>
                  <a:srgbClr val="000000"/>
                </a:solidFill>
              </a:defRPr>
            </a:pPr>
            <a:r>
              <a:rPr sz="1100">
                <a:solidFill>
                  <a:srgbClr val="7F7F7F"/>
                </a:solidFill>
              </a:rPr>
              <a:t>In partnership with:</a:t>
            </a:r>
          </a:p>
        </p:txBody>
      </p:sp>
      <p:sp>
        <p:nvSpPr>
          <p:cNvPr id="141" name="Shape 141"/>
          <p:cNvSpPr/>
          <p:nvPr/>
        </p:nvSpPr>
        <p:spPr>
          <a:xfrm>
            <a:off x="457199" y="6019800"/>
            <a:ext cx="4829176" cy="9525"/>
          </a:xfrm>
          <a:prstGeom prst="line">
            <a:avLst/>
          </a:prstGeom>
          <a:ln>
            <a:solidFill>
              <a:srgbClr val="BFBFBF"/>
            </a:solidFill>
            <a:round/>
          </a:ln>
        </p:spPr>
        <p:txBody>
          <a:bodyPr lIns="0" tIns="0" rIns="0" bIns="0"/>
          <a:lstStyle/>
          <a:p>
            <a:pPr lvl="0" defTabSz="457200">
              <a:defRPr sz="1200">
                <a:latin typeface="+mj-lt"/>
                <a:ea typeface="+mj-ea"/>
                <a:cs typeface="+mj-cs"/>
                <a:sym typeface="Helvetica"/>
              </a:defRPr>
            </a:pPr>
            <a:endParaRPr/>
          </a:p>
        </p:txBody>
      </p:sp>
      <p:pic>
        <p:nvPicPr>
          <p:cNvPr id="142" name="image.jpeg"/>
          <p:cNvPicPr/>
          <p:nvPr/>
        </p:nvPicPr>
        <p:blipFill>
          <a:blip r:embed="rId3">
            <a:extLst/>
          </a:blip>
          <a:stretch>
            <a:fillRect/>
          </a:stretch>
        </p:blipFill>
        <p:spPr>
          <a:xfrm>
            <a:off x="539750" y="6340475"/>
            <a:ext cx="1008063" cy="425450"/>
          </a:xfrm>
          <a:prstGeom prst="rect">
            <a:avLst/>
          </a:prstGeom>
          <a:ln w="12700">
            <a:miter lim="400000"/>
          </a:ln>
        </p:spPr>
      </p:pic>
      <p:sp>
        <p:nvSpPr>
          <p:cNvPr id="143" name="Shape 14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44" name="Shape 1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6" name="Shape 146"/>
          <p:cNvSpPr/>
          <p:nvPr/>
        </p:nvSpPr>
        <p:spPr>
          <a:xfrm>
            <a:off x="4067175" y="0"/>
            <a:ext cx="4826000" cy="765175"/>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47" name="Shape 14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48" name="Shape 14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542967-A0A6-44F9-A400-C7C9BB9D44E5}" type="datetimeFigureOut">
              <a:rPr lang="en-GB" smtClean="0"/>
              <a:t>15/05/2017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7F89604-E43E-428E-9A18-BE887D5A3101}" type="slidenum">
              <a:rPr lang="en-GB" smtClean="0"/>
              <a:t>‹#›</a:t>
            </a:fld>
            <a:endParaRPr lang="en-GB"/>
          </a:p>
        </p:txBody>
      </p:sp>
    </p:spTree>
    <p:extLst>
      <p:ext uri="{BB962C8B-B14F-4D97-AF65-F5344CB8AC3E}">
        <p14:creationId xmlns:p14="http://schemas.microsoft.com/office/powerpoint/2010/main" val="216338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542967-A0A6-44F9-A400-C7C9BB9D44E5}" type="datetimeFigureOut">
              <a:rPr lang="en-GB" smtClean="0"/>
              <a:t>15/05/2017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7F89604-E43E-428E-9A18-BE887D5A3101}" type="slidenum">
              <a:rPr lang="en-GB" smtClean="0"/>
              <a:t>‹#›</a:t>
            </a:fld>
            <a:endParaRPr lang="en-GB"/>
          </a:p>
        </p:txBody>
      </p:sp>
    </p:spTree>
    <p:extLst>
      <p:ext uri="{BB962C8B-B14F-4D97-AF65-F5344CB8AC3E}">
        <p14:creationId xmlns:p14="http://schemas.microsoft.com/office/powerpoint/2010/main" val="157829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542967-A0A6-44F9-A400-C7C9BB9D44E5}" type="datetimeFigureOut">
              <a:rPr lang="en-GB" smtClean="0"/>
              <a:t>15/05/2017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7F89604-E43E-428E-9A18-BE887D5A3101}" type="slidenum">
              <a:rPr lang="en-GB" smtClean="0"/>
              <a:t>‹#›</a:t>
            </a:fld>
            <a:endParaRPr lang="en-GB"/>
          </a:p>
        </p:txBody>
      </p:sp>
    </p:spTree>
    <p:extLst>
      <p:ext uri="{BB962C8B-B14F-4D97-AF65-F5344CB8AC3E}">
        <p14:creationId xmlns:p14="http://schemas.microsoft.com/office/powerpoint/2010/main" val="371112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542967-A0A6-44F9-A400-C7C9BB9D44E5}" type="datetimeFigureOut">
              <a:rPr lang="en-GB" smtClean="0"/>
              <a:t>15/05/2017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7F89604-E43E-428E-9A18-BE887D5A3101}" type="slidenum">
              <a:rPr lang="en-GB" smtClean="0"/>
              <a:t>‹#›</a:t>
            </a:fld>
            <a:endParaRPr lang="en-GB"/>
          </a:p>
        </p:txBody>
      </p:sp>
    </p:spTree>
    <p:extLst>
      <p:ext uri="{BB962C8B-B14F-4D97-AF65-F5344CB8AC3E}">
        <p14:creationId xmlns:p14="http://schemas.microsoft.com/office/powerpoint/2010/main" val="92316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0" name="Shape 60"/>
          <p:cNvSpPr/>
          <p:nvPr/>
        </p:nvSpPr>
        <p:spPr>
          <a:xfrm>
            <a:off x="4067175" y="0"/>
            <a:ext cx="4826000" cy="765175"/>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61" name="image.jpeg"/>
          <p:cNvPicPr/>
          <p:nvPr/>
        </p:nvPicPr>
        <p:blipFill>
          <a:blip r:embed="rId2">
            <a:extLst/>
          </a:blip>
          <a:stretch>
            <a:fillRect/>
          </a:stretch>
        </p:blipFill>
        <p:spPr>
          <a:xfrm>
            <a:off x="1809750" y="6338887"/>
            <a:ext cx="1177925" cy="433388"/>
          </a:xfrm>
          <a:prstGeom prst="rect">
            <a:avLst/>
          </a:prstGeom>
          <a:ln w="12700">
            <a:miter lim="400000"/>
          </a:ln>
        </p:spPr>
      </p:pic>
      <p:sp>
        <p:nvSpPr>
          <p:cNvPr id="62" name="Shape 62"/>
          <p:cNvSpPr/>
          <p:nvPr/>
        </p:nvSpPr>
        <p:spPr>
          <a:xfrm>
            <a:off x="400050" y="6030912"/>
            <a:ext cx="1284428" cy="2392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7F7F7F"/>
                </a:solidFill>
              </a:defRPr>
            </a:lvl1pPr>
          </a:lstStyle>
          <a:p>
            <a:pPr lvl="0">
              <a:defRPr sz="1800">
                <a:solidFill>
                  <a:srgbClr val="000000"/>
                </a:solidFill>
              </a:defRPr>
            </a:pPr>
            <a:r>
              <a:rPr sz="1100">
                <a:solidFill>
                  <a:srgbClr val="7F7F7F"/>
                </a:solidFill>
              </a:rPr>
              <a:t>In partnership with:</a:t>
            </a:r>
          </a:p>
        </p:txBody>
      </p:sp>
      <p:sp>
        <p:nvSpPr>
          <p:cNvPr id="63" name="Shape 63"/>
          <p:cNvSpPr/>
          <p:nvPr/>
        </p:nvSpPr>
        <p:spPr>
          <a:xfrm>
            <a:off x="457199" y="6019800"/>
            <a:ext cx="4829176" cy="9525"/>
          </a:xfrm>
          <a:prstGeom prst="line">
            <a:avLst/>
          </a:prstGeom>
          <a:ln>
            <a:solidFill>
              <a:srgbClr val="BFBFBF"/>
            </a:solidFill>
            <a:round/>
          </a:ln>
        </p:spPr>
        <p:txBody>
          <a:bodyPr lIns="0" tIns="0" rIns="0" bIns="0"/>
          <a:lstStyle/>
          <a:p>
            <a:pPr lvl="0" defTabSz="457200">
              <a:defRPr sz="1200">
                <a:latin typeface="+mj-lt"/>
                <a:ea typeface="+mj-ea"/>
                <a:cs typeface="+mj-cs"/>
                <a:sym typeface="Helvetica"/>
              </a:defRPr>
            </a:pPr>
            <a:endParaRPr/>
          </a:p>
        </p:txBody>
      </p:sp>
      <p:pic>
        <p:nvPicPr>
          <p:cNvPr id="64" name="image.jpeg"/>
          <p:cNvPicPr/>
          <p:nvPr/>
        </p:nvPicPr>
        <p:blipFill>
          <a:blip r:embed="rId3">
            <a:extLst/>
          </a:blip>
          <a:stretch>
            <a:fillRect/>
          </a:stretch>
        </p:blipFill>
        <p:spPr>
          <a:xfrm>
            <a:off x="539750" y="6340475"/>
            <a:ext cx="1008063" cy="425450"/>
          </a:xfrm>
          <a:prstGeom prst="rect">
            <a:avLst/>
          </a:prstGeom>
          <a:ln w="12700">
            <a:miter lim="400000"/>
          </a:ln>
        </p:spPr>
      </p:pic>
      <p:sp>
        <p:nvSpPr>
          <p:cNvPr id="65" name="Shape 6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6" name="Shape 6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1" name="Shape 71"/>
          <p:cNvSpPr/>
          <p:nvPr/>
        </p:nvSpPr>
        <p:spPr>
          <a:xfrm>
            <a:off x="-36513" y="0"/>
            <a:ext cx="9180513" cy="6858000"/>
          </a:xfrm>
          <a:prstGeom prst="rect">
            <a:avLst/>
          </a:prstGeom>
          <a:solidFill>
            <a:srgbClr val="A00054"/>
          </a:solidFill>
          <a:ln w="12700">
            <a:miter lim="400000"/>
          </a:ln>
        </p:spPr>
        <p:txBody>
          <a:bodyPr lIns="0" tIns="0" rIns="0" bIns="0" anchor="ctr"/>
          <a:lstStyle/>
          <a:p>
            <a:pPr lvl="0" algn="ctr">
              <a:defRPr>
                <a:solidFill>
                  <a:srgbClr val="FFFFFF"/>
                </a:solidFill>
              </a:defRPr>
            </a:pPr>
            <a:endParaRPr/>
          </a:p>
        </p:txBody>
      </p:sp>
      <p:pic>
        <p:nvPicPr>
          <p:cNvPr id="72" name="image.png"/>
          <p:cNvPicPr/>
          <p:nvPr/>
        </p:nvPicPr>
        <p:blipFill>
          <a:blip r:embed="rId2">
            <a:extLst/>
          </a:blip>
          <a:stretch>
            <a:fillRect/>
          </a:stretch>
        </p:blipFill>
        <p:spPr>
          <a:xfrm>
            <a:off x="1809750" y="6329362"/>
            <a:ext cx="1177925" cy="468313"/>
          </a:xfrm>
          <a:prstGeom prst="rect">
            <a:avLst/>
          </a:prstGeom>
          <a:ln w="12700">
            <a:miter lim="400000"/>
          </a:ln>
        </p:spPr>
      </p:pic>
      <p:pic>
        <p:nvPicPr>
          <p:cNvPr id="73" name="image.png"/>
          <p:cNvPicPr/>
          <p:nvPr/>
        </p:nvPicPr>
        <p:blipFill>
          <a:blip r:embed="rId3">
            <a:extLst/>
          </a:blip>
          <a:stretch>
            <a:fillRect/>
          </a:stretch>
        </p:blipFill>
        <p:spPr>
          <a:xfrm>
            <a:off x="539750" y="6361112"/>
            <a:ext cx="1008063" cy="423863"/>
          </a:xfrm>
          <a:prstGeom prst="rect">
            <a:avLst/>
          </a:prstGeom>
          <a:ln w="12700">
            <a:miter lim="400000"/>
          </a:ln>
        </p:spPr>
      </p:pic>
      <p:sp>
        <p:nvSpPr>
          <p:cNvPr id="74" name="Shape 74"/>
          <p:cNvSpPr/>
          <p:nvPr/>
        </p:nvSpPr>
        <p:spPr>
          <a:xfrm>
            <a:off x="409575" y="6064250"/>
            <a:ext cx="1400254" cy="23927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a:solidFill>
                  <a:srgbClr val="FFFFFF"/>
                </a:solidFill>
              </a:defRPr>
            </a:lvl1pPr>
          </a:lstStyle>
          <a:p>
            <a:pPr lvl="0">
              <a:defRPr sz="1800" b="0">
                <a:solidFill>
                  <a:srgbClr val="000000"/>
                </a:solidFill>
              </a:defRPr>
            </a:pPr>
            <a:r>
              <a:rPr sz="1100" b="1">
                <a:solidFill>
                  <a:srgbClr val="FFFFFF"/>
                </a:solidFill>
              </a:rPr>
              <a:t>In partnership with:</a:t>
            </a:r>
          </a:p>
        </p:txBody>
      </p:sp>
      <p:sp>
        <p:nvSpPr>
          <p:cNvPr id="75" name="Shape 7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76" name="Shape 76"/>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78" name="image.png"/>
          <p:cNvPicPr/>
          <p:nvPr/>
        </p:nvPicPr>
        <p:blipFill>
          <a:blip r:embed="rId2">
            <a:extLst/>
          </a:blip>
          <a:stretch>
            <a:fillRect/>
          </a:stretch>
        </p:blipFill>
        <p:spPr>
          <a:xfrm>
            <a:off x="179387" y="125412"/>
            <a:ext cx="2670176" cy="585788"/>
          </a:xfrm>
          <a:prstGeom prst="rect">
            <a:avLst/>
          </a:prstGeom>
          <a:ln w="12700">
            <a:miter lim="400000"/>
          </a:ln>
        </p:spPr>
      </p:pic>
      <p:sp>
        <p:nvSpPr>
          <p:cNvPr id="79" name="Shape 79"/>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0" name="Shape 8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82" name="image.jpeg"/>
          <p:cNvPicPr/>
          <p:nvPr/>
        </p:nvPicPr>
        <p:blipFill>
          <a:blip r:embed="rId2">
            <a:extLst/>
          </a:blip>
          <a:stretch>
            <a:fillRect/>
          </a:stretch>
        </p:blipFill>
        <p:spPr>
          <a:xfrm>
            <a:off x="1809750" y="6338887"/>
            <a:ext cx="1177925" cy="433388"/>
          </a:xfrm>
          <a:prstGeom prst="rect">
            <a:avLst/>
          </a:prstGeom>
          <a:ln w="12700">
            <a:miter lim="400000"/>
          </a:ln>
        </p:spPr>
      </p:pic>
      <p:sp>
        <p:nvSpPr>
          <p:cNvPr id="83" name="Shape 83"/>
          <p:cNvSpPr/>
          <p:nvPr/>
        </p:nvSpPr>
        <p:spPr>
          <a:xfrm>
            <a:off x="400050" y="6030912"/>
            <a:ext cx="1284428" cy="2392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7F7F7F"/>
                </a:solidFill>
              </a:defRPr>
            </a:lvl1pPr>
          </a:lstStyle>
          <a:p>
            <a:pPr lvl="0">
              <a:defRPr sz="1800">
                <a:solidFill>
                  <a:srgbClr val="000000"/>
                </a:solidFill>
              </a:defRPr>
            </a:pPr>
            <a:r>
              <a:rPr sz="1100">
                <a:solidFill>
                  <a:srgbClr val="7F7F7F"/>
                </a:solidFill>
              </a:rPr>
              <a:t>In partnership with:</a:t>
            </a:r>
          </a:p>
        </p:txBody>
      </p:sp>
      <p:sp>
        <p:nvSpPr>
          <p:cNvPr id="84" name="Shape 84"/>
          <p:cNvSpPr/>
          <p:nvPr/>
        </p:nvSpPr>
        <p:spPr>
          <a:xfrm>
            <a:off x="504825" y="6030912"/>
            <a:ext cx="4787900" cy="1"/>
          </a:xfrm>
          <a:prstGeom prst="line">
            <a:avLst/>
          </a:prstGeom>
          <a:ln>
            <a:solidFill>
              <a:srgbClr val="BFBFBF"/>
            </a:solidFill>
            <a:round/>
          </a:ln>
        </p:spPr>
        <p:txBody>
          <a:bodyPr lIns="0" tIns="0" rIns="0" bIns="0"/>
          <a:lstStyle/>
          <a:p>
            <a:pPr lvl="0" defTabSz="457200">
              <a:defRPr sz="1200">
                <a:latin typeface="+mj-lt"/>
                <a:ea typeface="+mj-ea"/>
                <a:cs typeface="+mj-cs"/>
                <a:sym typeface="Helvetica"/>
              </a:defRPr>
            </a:pPr>
            <a:endParaRPr/>
          </a:p>
        </p:txBody>
      </p:sp>
      <p:pic>
        <p:nvPicPr>
          <p:cNvPr id="85" name="image.jpeg"/>
          <p:cNvPicPr/>
          <p:nvPr/>
        </p:nvPicPr>
        <p:blipFill>
          <a:blip r:embed="rId3">
            <a:extLst/>
          </a:blip>
          <a:stretch>
            <a:fillRect/>
          </a:stretch>
        </p:blipFill>
        <p:spPr>
          <a:xfrm>
            <a:off x="539750" y="6340475"/>
            <a:ext cx="1008063" cy="425450"/>
          </a:xfrm>
          <a:prstGeom prst="rect">
            <a:avLst/>
          </a:prstGeom>
          <a:ln w="12700">
            <a:miter lim="400000"/>
          </a:ln>
        </p:spPr>
      </p:pic>
      <p:pic>
        <p:nvPicPr>
          <p:cNvPr id="86" name="image.png"/>
          <p:cNvPicPr/>
          <p:nvPr/>
        </p:nvPicPr>
        <p:blipFill>
          <a:blip r:embed="rId4">
            <a:extLst/>
          </a:blip>
          <a:stretch>
            <a:fillRect/>
          </a:stretch>
        </p:blipFill>
        <p:spPr>
          <a:xfrm>
            <a:off x="179387" y="125412"/>
            <a:ext cx="2670176" cy="585788"/>
          </a:xfrm>
          <a:prstGeom prst="rect">
            <a:avLst/>
          </a:prstGeom>
          <a:ln w="12700">
            <a:miter lim="400000"/>
          </a:ln>
        </p:spPr>
      </p:pic>
      <p:sp>
        <p:nvSpPr>
          <p:cNvPr id="87" name="Shape 8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8" name="Shape 8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0" name="Shape 90"/>
          <p:cNvSpPr/>
          <p:nvPr/>
        </p:nvSpPr>
        <p:spPr>
          <a:xfrm>
            <a:off x="4067175" y="0"/>
            <a:ext cx="4826000" cy="765175"/>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pic>
        <p:nvPicPr>
          <p:cNvPr id="91" name="image.jpeg"/>
          <p:cNvPicPr/>
          <p:nvPr/>
        </p:nvPicPr>
        <p:blipFill>
          <a:blip r:embed="rId2">
            <a:extLst/>
          </a:blip>
          <a:stretch>
            <a:fillRect/>
          </a:stretch>
        </p:blipFill>
        <p:spPr>
          <a:xfrm>
            <a:off x="1809750" y="6338887"/>
            <a:ext cx="1177925" cy="433388"/>
          </a:xfrm>
          <a:prstGeom prst="rect">
            <a:avLst/>
          </a:prstGeom>
          <a:ln w="12700">
            <a:miter lim="400000"/>
          </a:ln>
        </p:spPr>
      </p:pic>
      <p:sp>
        <p:nvSpPr>
          <p:cNvPr id="92" name="Shape 92"/>
          <p:cNvSpPr/>
          <p:nvPr/>
        </p:nvSpPr>
        <p:spPr>
          <a:xfrm>
            <a:off x="400050" y="6030912"/>
            <a:ext cx="1284428" cy="23927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7F7F7F"/>
                </a:solidFill>
              </a:defRPr>
            </a:lvl1pPr>
          </a:lstStyle>
          <a:p>
            <a:pPr lvl="0">
              <a:defRPr sz="1800">
                <a:solidFill>
                  <a:srgbClr val="000000"/>
                </a:solidFill>
              </a:defRPr>
            </a:pPr>
            <a:r>
              <a:rPr sz="1100">
                <a:solidFill>
                  <a:srgbClr val="7F7F7F"/>
                </a:solidFill>
              </a:rPr>
              <a:t>In partnership with:</a:t>
            </a:r>
          </a:p>
        </p:txBody>
      </p:sp>
      <p:sp>
        <p:nvSpPr>
          <p:cNvPr id="93" name="Shape 93"/>
          <p:cNvSpPr/>
          <p:nvPr/>
        </p:nvSpPr>
        <p:spPr>
          <a:xfrm>
            <a:off x="457199" y="6019800"/>
            <a:ext cx="4829176" cy="9525"/>
          </a:xfrm>
          <a:prstGeom prst="line">
            <a:avLst/>
          </a:prstGeom>
          <a:ln>
            <a:solidFill>
              <a:srgbClr val="BFBFBF"/>
            </a:solidFill>
            <a:round/>
          </a:ln>
        </p:spPr>
        <p:txBody>
          <a:bodyPr lIns="0" tIns="0" rIns="0" bIns="0"/>
          <a:lstStyle/>
          <a:p>
            <a:pPr lvl="0" defTabSz="457200">
              <a:defRPr sz="1200">
                <a:latin typeface="+mj-lt"/>
                <a:ea typeface="+mj-ea"/>
                <a:cs typeface="+mj-cs"/>
                <a:sym typeface="Helvetica"/>
              </a:defRPr>
            </a:pPr>
            <a:endParaRPr/>
          </a:p>
        </p:txBody>
      </p:sp>
      <p:pic>
        <p:nvPicPr>
          <p:cNvPr id="94" name="image.jpeg"/>
          <p:cNvPicPr/>
          <p:nvPr/>
        </p:nvPicPr>
        <p:blipFill>
          <a:blip r:embed="rId3">
            <a:extLst/>
          </a:blip>
          <a:stretch>
            <a:fillRect/>
          </a:stretch>
        </p:blipFill>
        <p:spPr>
          <a:xfrm>
            <a:off x="539750" y="6340475"/>
            <a:ext cx="1008063" cy="425450"/>
          </a:xfrm>
          <a:prstGeom prst="rect">
            <a:avLst/>
          </a:prstGeom>
          <a:ln w="12700">
            <a:miter lim="400000"/>
          </a:ln>
        </p:spPr>
      </p:pic>
      <p:sp>
        <p:nvSpPr>
          <p:cNvPr id="95" name="Shape 9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96" name="Shape 9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8" name="Shape 98"/>
          <p:cNvSpPr/>
          <p:nvPr/>
        </p:nvSpPr>
        <p:spPr>
          <a:xfrm>
            <a:off x="4067175" y="0"/>
            <a:ext cx="4826000" cy="765175"/>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99" name="Shape 99"/>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00" name="Shape 10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2" name="Shape 102"/>
          <p:cNvSpPr/>
          <p:nvPr/>
        </p:nvSpPr>
        <p:spPr>
          <a:xfrm>
            <a:off x="-36513" y="0"/>
            <a:ext cx="9180513" cy="6858000"/>
          </a:xfrm>
          <a:prstGeom prst="rect">
            <a:avLst/>
          </a:prstGeom>
          <a:solidFill>
            <a:srgbClr val="A00054"/>
          </a:solidFill>
          <a:ln w="12700">
            <a:miter lim="400000"/>
          </a:ln>
        </p:spPr>
        <p:txBody>
          <a:bodyPr lIns="0" tIns="0" rIns="0" bIns="0" anchor="ctr"/>
          <a:lstStyle/>
          <a:p>
            <a:pPr lvl="0" algn="ctr">
              <a:defRPr>
                <a:solidFill>
                  <a:srgbClr val="FFFFFF"/>
                </a:solidFill>
              </a:defRPr>
            </a:pPr>
            <a:endParaRPr/>
          </a:p>
        </p:txBody>
      </p:sp>
      <p:pic>
        <p:nvPicPr>
          <p:cNvPr id="103" name="image.png"/>
          <p:cNvPicPr/>
          <p:nvPr/>
        </p:nvPicPr>
        <p:blipFill>
          <a:blip r:embed="rId2">
            <a:extLst/>
          </a:blip>
          <a:stretch>
            <a:fillRect/>
          </a:stretch>
        </p:blipFill>
        <p:spPr>
          <a:xfrm>
            <a:off x="1809750" y="6329362"/>
            <a:ext cx="1177925" cy="468313"/>
          </a:xfrm>
          <a:prstGeom prst="rect">
            <a:avLst/>
          </a:prstGeom>
          <a:ln w="12700">
            <a:miter lim="400000"/>
          </a:ln>
        </p:spPr>
      </p:pic>
      <p:pic>
        <p:nvPicPr>
          <p:cNvPr id="104" name="image.png"/>
          <p:cNvPicPr/>
          <p:nvPr/>
        </p:nvPicPr>
        <p:blipFill>
          <a:blip r:embed="rId3">
            <a:extLst/>
          </a:blip>
          <a:stretch>
            <a:fillRect/>
          </a:stretch>
        </p:blipFill>
        <p:spPr>
          <a:xfrm>
            <a:off x="539750" y="6361112"/>
            <a:ext cx="1008063" cy="423863"/>
          </a:xfrm>
          <a:prstGeom prst="rect">
            <a:avLst/>
          </a:prstGeom>
          <a:ln w="12700">
            <a:miter lim="400000"/>
          </a:ln>
        </p:spPr>
      </p:pic>
      <p:sp>
        <p:nvSpPr>
          <p:cNvPr id="105" name="Shape 105"/>
          <p:cNvSpPr/>
          <p:nvPr/>
        </p:nvSpPr>
        <p:spPr>
          <a:xfrm>
            <a:off x="409575" y="6064250"/>
            <a:ext cx="1400254" cy="23927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a:solidFill>
                  <a:srgbClr val="FFFFFF"/>
                </a:solidFill>
              </a:defRPr>
            </a:lvl1pPr>
          </a:lstStyle>
          <a:p>
            <a:pPr lvl="0">
              <a:defRPr sz="1800" b="0">
                <a:solidFill>
                  <a:srgbClr val="000000"/>
                </a:solidFill>
              </a:defRPr>
            </a:pPr>
            <a:r>
              <a:rPr sz="1100" b="1">
                <a:solidFill>
                  <a:srgbClr val="FFFFFF"/>
                </a:solidFill>
              </a:rPr>
              <a:t>In partnership with:</a:t>
            </a:r>
          </a:p>
        </p:txBody>
      </p:sp>
      <p:sp>
        <p:nvSpPr>
          <p:cNvPr id="106" name="Shape 106"/>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07" name="Shape 107"/>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09" name="image.jpeg"/>
          <p:cNvPicPr/>
          <p:nvPr/>
        </p:nvPicPr>
        <p:blipFill>
          <a:blip r:embed="rId2">
            <a:extLst/>
          </a:blip>
          <a:stretch>
            <a:fillRect/>
          </a:stretch>
        </p:blipFill>
        <p:spPr>
          <a:xfrm>
            <a:off x="508000" y="6361112"/>
            <a:ext cx="1006475" cy="425451"/>
          </a:xfrm>
          <a:prstGeom prst="rect">
            <a:avLst/>
          </a:prstGeom>
          <a:ln w="12700">
            <a:miter lim="400000"/>
          </a:ln>
        </p:spPr>
      </p:pic>
      <p:pic>
        <p:nvPicPr>
          <p:cNvPr id="110" name="image.png"/>
          <p:cNvPicPr/>
          <p:nvPr/>
        </p:nvPicPr>
        <p:blipFill>
          <a:blip r:embed="rId3">
            <a:extLst/>
          </a:blip>
          <a:stretch>
            <a:fillRect/>
          </a:stretch>
        </p:blipFill>
        <p:spPr>
          <a:xfrm>
            <a:off x="1811337" y="6338887"/>
            <a:ext cx="1192213" cy="468313"/>
          </a:xfrm>
          <a:prstGeom prst="rect">
            <a:avLst/>
          </a:prstGeom>
          <a:ln w="12700">
            <a:miter lim="400000"/>
          </a:ln>
        </p:spPr>
      </p:pic>
      <p:sp>
        <p:nvSpPr>
          <p:cNvPr id="111" name="Shape 111"/>
          <p:cNvSpPr/>
          <p:nvPr/>
        </p:nvSpPr>
        <p:spPr>
          <a:xfrm>
            <a:off x="409575" y="6064250"/>
            <a:ext cx="1400254" cy="23927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a:solidFill>
                  <a:srgbClr val="7F7F7F"/>
                </a:solidFill>
              </a:defRPr>
            </a:lvl1pPr>
          </a:lstStyle>
          <a:p>
            <a:pPr lvl="0">
              <a:defRPr sz="1800" b="0">
                <a:solidFill>
                  <a:srgbClr val="000000"/>
                </a:solidFill>
              </a:defRPr>
            </a:pPr>
            <a:r>
              <a:rPr sz="1100" b="1">
                <a:solidFill>
                  <a:srgbClr val="7F7F7F"/>
                </a:solidFill>
              </a:rPr>
              <a:t>In partnership with:</a:t>
            </a:r>
          </a:p>
        </p:txBody>
      </p:sp>
      <p:grpSp>
        <p:nvGrpSpPr>
          <p:cNvPr id="121" name="Group 121"/>
          <p:cNvGrpSpPr/>
          <p:nvPr/>
        </p:nvGrpSpPr>
        <p:grpSpPr>
          <a:xfrm>
            <a:off x="-1" y="5751512"/>
            <a:ext cx="9144001" cy="587376"/>
            <a:chOff x="0" y="0"/>
            <a:chExt cx="9144000" cy="587375"/>
          </a:xfrm>
        </p:grpSpPr>
        <p:pic>
          <p:nvPicPr>
            <p:cNvPr id="112" name="image.png"/>
            <p:cNvPicPr/>
            <p:nvPr/>
          </p:nvPicPr>
          <p:blipFill>
            <a:blip r:embed="rId4">
              <a:extLst/>
            </a:blip>
            <a:stretch>
              <a:fillRect/>
            </a:stretch>
          </p:blipFill>
          <p:spPr>
            <a:xfrm>
              <a:off x="5419426" y="32480"/>
              <a:ext cx="577779" cy="501650"/>
            </a:xfrm>
            <a:prstGeom prst="rect">
              <a:avLst/>
            </a:prstGeom>
            <a:ln w="12700" cap="flat">
              <a:noFill/>
              <a:miter lim="400000"/>
            </a:ln>
            <a:effectLst/>
          </p:spPr>
        </p:pic>
        <p:pic>
          <p:nvPicPr>
            <p:cNvPr id="113" name="image.png"/>
            <p:cNvPicPr/>
            <p:nvPr/>
          </p:nvPicPr>
          <p:blipFill>
            <a:blip r:embed="rId5">
              <a:extLst/>
            </a:blip>
            <a:stretch>
              <a:fillRect/>
            </a:stretch>
          </p:blipFill>
          <p:spPr>
            <a:xfrm>
              <a:off x="7812360" y="0"/>
              <a:ext cx="492065" cy="587375"/>
            </a:xfrm>
            <a:prstGeom prst="rect">
              <a:avLst/>
            </a:prstGeom>
            <a:ln w="12700" cap="flat">
              <a:noFill/>
              <a:miter lim="400000"/>
            </a:ln>
            <a:effectLst/>
          </p:spPr>
        </p:pic>
        <p:pic>
          <p:nvPicPr>
            <p:cNvPr id="114" name="image.png"/>
            <p:cNvPicPr/>
            <p:nvPr/>
          </p:nvPicPr>
          <p:blipFill>
            <a:blip r:embed="rId6">
              <a:extLst/>
            </a:blip>
            <a:stretch>
              <a:fillRect/>
            </a:stretch>
          </p:blipFill>
          <p:spPr>
            <a:xfrm>
              <a:off x="6243678" y="32480"/>
              <a:ext cx="561906" cy="460376"/>
            </a:xfrm>
            <a:prstGeom prst="rect">
              <a:avLst/>
            </a:prstGeom>
            <a:ln w="12700" cap="flat">
              <a:noFill/>
              <a:miter lim="400000"/>
            </a:ln>
            <a:effectLst/>
          </p:spPr>
        </p:pic>
        <p:pic>
          <p:nvPicPr>
            <p:cNvPr id="115" name="image.png"/>
            <p:cNvPicPr/>
            <p:nvPr/>
          </p:nvPicPr>
          <p:blipFill>
            <a:blip r:embed="rId7">
              <a:extLst/>
            </a:blip>
            <a:stretch>
              <a:fillRect/>
            </a:stretch>
          </p:blipFill>
          <p:spPr>
            <a:xfrm>
              <a:off x="7020866" y="7079"/>
              <a:ext cx="511112" cy="511176"/>
            </a:xfrm>
            <a:prstGeom prst="rect">
              <a:avLst/>
            </a:prstGeom>
            <a:ln w="12700" cap="flat">
              <a:noFill/>
              <a:miter lim="400000"/>
            </a:ln>
            <a:effectLst/>
          </p:spPr>
        </p:pic>
        <p:sp>
          <p:nvSpPr>
            <p:cNvPr id="116" name="Shape 116"/>
            <p:cNvSpPr/>
            <p:nvPr/>
          </p:nvSpPr>
          <p:spPr>
            <a:xfrm flipH="1">
              <a:off x="0" y="273050"/>
              <a:ext cx="5438775" cy="3176"/>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7" name="Shape 117"/>
            <p:cNvSpPr/>
            <p:nvPr/>
          </p:nvSpPr>
          <p:spPr>
            <a:xfrm flipH="1" flipV="1">
              <a:off x="8172450" y="268287"/>
              <a:ext cx="971550"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8" name="Shape 118"/>
            <p:cNvSpPr/>
            <p:nvPr/>
          </p:nvSpPr>
          <p:spPr>
            <a:xfrm flipH="1" flipV="1">
              <a:off x="7408863" y="261936"/>
              <a:ext cx="539751"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9" name="Shape 119"/>
            <p:cNvSpPr/>
            <p:nvPr/>
          </p:nvSpPr>
          <p:spPr>
            <a:xfrm flipH="1" flipV="1">
              <a:off x="6805613" y="252412"/>
              <a:ext cx="233363"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0" name="Shape 120"/>
            <p:cNvSpPr/>
            <p:nvPr/>
          </p:nvSpPr>
          <p:spPr>
            <a:xfrm flipH="1" flipV="1">
              <a:off x="5940425" y="250825"/>
              <a:ext cx="306389" cy="1"/>
            </a:xfrm>
            <a:prstGeom prst="line">
              <a:avLst/>
            </a:prstGeom>
            <a:noFill/>
            <a:ln w="38100" cap="flat">
              <a:solidFill>
                <a:srgbClr val="00AA9E"/>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pic>
        <p:nvPicPr>
          <p:cNvPr id="122" name="image.png"/>
          <p:cNvPicPr/>
          <p:nvPr/>
        </p:nvPicPr>
        <p:blipFill>
          <a:blip r:embed="rId8">
            <a:extLst/>
          </a:blip>
          <a:stretch>
            <a:fillRect/>
          </a:stretch>
        </p:blipFill>
        <p:spPr>
          <a:xfrm>
            <a:off x="179387" y="125412"/>
            <a:ext cx="2670176" cy="585788"/>
          </a:xfrm>
          <a:prstGeom prst="rect">
            <a:avLst/>
          </a:prstGeom>
          <a:ln w="12700">
            <a:miter lim="400000"/>
          </a:ln>
        </p:spPr>
      </p:pic>
      <p:sp>
        <p:nvSpPr>
          <p:cNvPr id="123" name="Shape 12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24" name="Shape 124"/>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p:nvPr/>
        </p:nvPicPr>
        <p:blipFill>
          <a:blip r:embed="rId19">
            <a:extLst/>
          </a:blip>
          <a:stretch>
            <a:fillRect/>
          </a:stretch>
        </p:blipFill>
        <p:spPr>
          <a:xfrm>
            <a:off x="4284662" y="196850"/>
            <a:ext cx="4537076" cy="442913"/>
          </a:xfrm>
          <a:prstGeom prst="rect">
            <a:avLst/>
          </a:prstGeom>
          <a:ln w="12700">
            <a:miter lim="400000"/>
          </a:ln>
        </p:spPr>
      </p:pic>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 name="Shape 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500"/>
        </a:spcBef>
        <a:buSzPct val="100000"/>
        <a:buChar char="»"/>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hyperlink" Target="http://upload.wikimedia.org/wikipedia/commons/8/89/Phenylthiocarbamide_structure.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a:prstGeom prst="rect">
            <a:avLst/>
          </a:prstGeom>
        </p:spPr>
        <p:txBody>
          <a:bodyPr/>
          <a:lstStyle/>
          <a:p>
            <a:r>
              <a:rPr lang="en-GB" dirty="0"/>
              <a:t>The PTC story...</a:t>
            </a:r>
          </a:p>
        </p:txBody>
      </p:sp>
    </p:spTree>
    <p:extLst>
      <p:ext uri="{BB962C8B-B14F-4D97-AF65-F5344CB8AC3E}">
        <p14:creationId xmlns:p14="http://schemas.microsoft.com/office/powerpoint/2010/main" val="62244592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2"/>
          <p:cNvSpPr txBox="1">
            <a:spLocks noChangeArrowheads="1"/>
          </p:cNvSpPr>
          <p:nvPr/>
        </p:nvSpPr>
        <p:spPr bwMode="auto">
          <a:xfrm>
            <a:off x="7994650" y="5118100"/>
            <a:ext cx="184150" cy="366713"/>
          </a:xfrm>
          <a:prstGeom prst="rect">
            <a:avLst/>
          </a:prstGeom>
          <a:noFill/>
          <a:ln w="9525">
            <a:noFill/>
            <a:miter lim="800000"/>
            <a:headEnd/>
            <a:tailEnd/>
          </a:ln>
        </p:spPr>
        <p:txBody>
          <a:bodyPr wrap="none">
            <a:spAutoFit/>
          </a:bodyPr>
          <a:lstStyle/>
          <a:p>
            <a:endParaRPr lang="en-GB" sz="1800"/>
          </a:p>
        </p:txBody>
      </p:sp>
      <p:sp>
        <p:nvSpPr>
          <p:cNvPr id="351237" name="Text Box 5"/>
          <p:cNvSpPr txBox="1">
            <a:spLocks noChangeArrowheads="1"/>
          </p:cNvSpPr>
          <p:nvPr/>
        </p:nvSpPr>
        <p:spPr bwMode="auto">
          <a:xfrm>
            <a:off x="225425" y="1857375"/>
            <a:ext cx="2932113" cy="461665"/>
          </a:xfrm>
          <a:prstGeom prst="rect">
            <a:avLst/>
          </a:prstGeom>
          <a:noFill/>
          <a:ln w="9525">
            <a:noFill/>
            <a:miter lim="800000"/>
            <a:headEnd/>
            <a:tailEnd/>
          </a:ln>
        </p:spPr>
        <p:txBody>
          <a:bodyPr>
            <a:spAutoFit/>
          </a:bodyPr>
          <a:lstStyle/>
          <a:p>
            <a:r>
              <a:rPr lang="en-GB" sz="2400" dirty="0"/>
              <a:t>Humans can be:</a:t>
            </a:r>
          </a:p>
        </p:txBody>
      </p:sp>
      <p:sp>
        <p:nvSpPr>
          <p:cNvPr id="351239" name="Text Box 7"/>
          <p:cNvSpPr txBox="1">
            <a:spLocks noChangeArrowheads="1"/>
          </p:cNvSpPr>
          <p:nvPr/>
        </p:nvSpPr>
        <p:spPr bwMode="auto">
          <a:xfrm>
            <a:off x="2533650" y="5568950"/>
            <a:ext cx="5138738" cy="461665"/>
          </a:xfrm>
          <a:prstGeom prst="rect">
            <a:avLst/>
          </a:prstGeom>
          <a:solidFill>
            <a:schemeClr val="tx1"/>
          </a:solidFill>
          <a:ln w="38100">
            <a:solidFill>
              <a:srgbClr val="F79646"/>
            </a:solidFill>
            <a:miter lim="800000"/>
            <a:headEnd/>
            <a:tailEnd/>
          </a:ln>
        </p:spPr>
        <p:txBody>
          <a:bodyPr wrap="square">
            <a:spAutoFit/>
          </a:bodyPr>
          <a:lstStyle/>
          <a:p>
            <a:r>
              <a:rPr lang="en-GB" sz="2400" dirty="0">
                <a:solidFill>
                  <a:schemeClr val="bg1"/>
                </a:solidFill>
              </a:rPr>
              <a:t>Do you think chimps can taste PTC?</a:t>
            </a:r>
          </a:p>
        </p:txBody>
      </p:sp>
      <p:sp>
        <p:nvSpPr>
          <p:cNvPr id="351241" name="Text Box 9"/>
          <p:cNvSpPr txBox="1">
            <a:spLocks noChangeArrowheads="1"/>
          </p:cNvSpPr>
          <p:nvPr/>
        </p:nvSpPr>
        <p:spPr bwMode="auto">
          <a:xfrm>
            <a:off x="225425" y="3155950"/>
            <a:ext cx="8596313" cy="830997"/>
          </a:xfrm>
          <a:prstGeom prst="rect">
            <a:avLst/>
          </a:prstGeom>
          <a:noFill/>
          <a:ln w="9525">
            <a:noFill/>
            <a:miter lim="800000"/>
            <a:headEnd/>
            <a:tailEnd/>
          </a:ln>
        </p:spPr>
        <p:txBody>
          <a:bodyPr>
            <a:spAutoFit/>
          </a:bodyPr>
          <a:lstStyle/>
          <a:p>
            <a:r>
              <a:rPr lang="en-GB" sz="2400" dirty="0">
                <a:solidFill>
                  <a:srgbClr val="000000"/>
                </a:solidFill>
              </a:rPr>
              <a:t>Chimps are our closest relative, we evolved from a shared common ancestor over 5 million years ago.</a:t>
            </a:r>
          </a:p>
        </p:txBody>
      </p:sp>
      <p:sp>
        <p:nvSpPr>
          <p:cNvPr id="351243" name="Text Box 11"/>
          <p:cNvSpPr txBox="1">
            <a:spLocks noChangeArrowheads="1"/>
          </p:cNvSpPr>
          <p:nvPr/>
        </p:nvSpPr>
        <p:spPr bwMode="auto">
          <a:xfrm>
            <a:off x="225425" y="4184650"/>
            <a:ext cx="8540750" cy="461665"/>
          </a:xfrm>
          <a:prstGeom prst="rect">
            <a:avLst/>
          </a:prstGeom>
          <a:noFill/>
          <a:ln w="9525">
            <a:noFill/>
            <a:miter lim="800000"/>
            <a:headEnd/>
            <a:tailEnd/>
          </a:ln>
        </p:spPr>
        <p:txBody>
          <a:bodyPr>
            <a:spAutoFit/>
          </a:bodyPr>
          <a:lstStyle/>
          <a:p>
            <a:r>
              <a:rPr lang="en-GB" sz="2400" dirty="0"/>
              <a:t>Human and chimp genomes are about 98% identical</a:t>
            </a:r>
          </a:p>
        </p:txBody>
      </p:sp>
      <p:grpSp>
        <p:nvGrpSpPr>
          <p:cNvPr id="2" name="Group 16"/>
          <p:cNvGrpSpPr>
            <a:grpSpLocks/>
          </p:cNvGrpSpPr>
          <p:nvPr/>
        </p:nvGrpSpPr>
        <p:grpSpPr bwMode="auto">
          <a:xfrm>
            <a:off x="4008438" y="1684338"/>
            <a:ext cx="1390650" cy="1322387"/>
            <a:chOff x="1985" y="892"/>
            <a:chExt cx="876" cy="833"/>
          </a:xfrm>
        </p:grpSpPr>
        <p:pic>
          <p:nvPicPr>
            <p:cNvPr id="179212" name="Picture 12" descr="disgus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 y="892"/>
              <a:ext cx="562" cy="614"/>
            </a:xfrm>
            <a:prstGeom prst="rect">
              <a:avLst/>
            </a:prstGeom>
            <a:noFill/>
            <a:ln w="9525">
              <a:noFill/>
              <a:miter lim="800000"/>
              <a:headEnd/>
              <a:tailEnd/>
            </a:ln>
          </p:spPr>
        </p:pic>
        <p:sp>
          <p:nvSpPr>
            <p:cNvPr id="179213" name="Text Box 14"/>
            <p:cNvSpPr txBox="1">
              <a:spLocks noChangeArrowheads="1"/>
            </p:cNvSpPr>
            <p:nvPr/>
          </p:nvSpPr>
          <p:spPr bwMode="auto">
            <a:xfrm>
              <a:off x="1985" y="1494"/>
              <a:ext cx="876" cy="231"/>
            </a:xfrm>
            <a:prstGeom prst="rect">
              <a:avLst/>
            </a:prstGeom>
            <a:noFill/>
            <a:ln w="9525">
              <a:noFill/>
              <a:miter lim="800000"/>
              <a:headEnd/>
              <a:tailEnd/>
            </a:ln>
          </p:spPr>
          <p:txBody>
            <a:bodyPr wrap="none">
              <a:spAutoFit/>
            </a:bodyPr>
            <a:lstStyle/>
            <a:p>
              <a:r>
                <a:rPr lang="en-GB" sz="1800"/>
                <a:t>PTC tasters</a:t>
              </a:r>
            </a:p>
          </p:txBody>
        </p:sp>
      </p:grpSp>
      <p:grpSp>
        <p:nvGrpSpPr>
          <p:cNvPr id="3" name="Group 17"/>
          <p:cNvGrpSpPr>
            <a:grpSpLocks/>
          </p:cNvGrpSpPr>
          <p:nvPr/>
        </p:nvGrpSpPr>
        <p:grpSpPr bwMode="auto">
          <a:xfrm>
            <a:off x="5761038" y="1611313"/>
            <a:ext cx="1911350" cy="1414462"/>
            <a:chOff x="3831" y="852"/>
            <a:chExt cx="1204" cy="891"/>
          </a:xfrm>
        </p:grpSpPr>
        <p:pic>
          <p:nvPicPr>
            <p:cNvPr id="179210" name="Picture 13" descr="See full size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1" y="852"/>
              <a:ext cx="664" cy="660"/>
            </a:xfrm>
            <a:prstGeom prst="rect">
              <a:avLst/>
            </a:prstGeom>
            <a:noFill/>
            <a:ln w="9525">
              <a:noFill/>
              <a:miter lim="800000"/>
              <a:headEnd/>
              <a:tailEnd/>
            </a:ln>
          </p:spPr>
        </p:pic>
        <p:sp>
          <p:nvSpPr>
            <p:cNvPr id="179211" name="Text Box 15"/>
            <p:cNvSpPr txBox="1">
              <a:spLocks noChangeArrowheads="1"/>
            </p:cNvSpPr>
            <p:nvPr/>
          </p:nvSpPr>
          <p:spPr bwMode="auto">
            <a:xfrm>
              <a:off x="3831" y="1512"/>
              <a:ext cx="1204" cy="231"/>
            </a:xfrm>
            <a:prstGeom prst="rect">
              <a:avLst/>
            </a:prstGeom>
            <a:noFill/>
            <a:ln w="9525">
              <a:noFill/>
              <a:miter lim="800000"/>
              <a:headEnd/>
              <a:tailEnd/>
            </a:ln>
          </p:spPr>
          <p:txBody>
            <a:bodyPr wrap="none">
              <a:spAutoFit/>
            </a:bodyPr>
            <a:lstStyle/>
            <a:p>
              <a:r>
                <a:rPr lang="en-GB" sz="1800"/>
                <a:t>PTC non- tasters</a:t>
              </a:r>
            </a:p>
          </p:txBody>
        </p:sp>
      </p:grpSp>
      <p:pic>
        <p:nvPicPr>
          <p:cNvPr id="351251" name="Picture 19" descr="chimp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7250" y="4826000"/>
            <a:ext cx="1120775" cy="1985963"/>
          </a:xfrm>
          <a:prstGeom prst="rect">
            <a:avLst/>
          </a:prstGeom>
          <a:noFill/>
          <a:ln w="9525">
            <a:noFill/>
            <a:miter lim="800000"/>
            <a:headEnd/>
            <a:tailEnd/>
          </a:ln>
        </p:spPr>
      </p:pic>
      <p:sp>
        <p:nvSpPr>
          <p:cNvPr id="174089" name="Title 1"/>
          <p:cNvSpPr>
            <a:spLocks noGrp="1"/>
          </p:cNvSpPr>
          <p:nvPr>
            <p:ph type="title"/>
          </p:nvPr>
        </p:nvSpPr>
        <p:spPr>
          <a:xfrm>
            <a:off x="0" y="746126"/>
            <a:ext cx="9144000" cy="854075"/>
          </a:xfrm>
        </p:spPr>
        <p:txBody>
          <a:bodyPr>
            <a:normAutofit/>
          </a:bodyPr>
          <a:lstStyle/>
          <a:p>
            <a:pPr algn="l">
              <a:defRPr/>
            </a:pPr>
            <a:r>
              <a:rPr lang="en-GB" sz="4000" dirty="0">
                <a:ea typeface="ＭＳ Ｐゴシック" charset="-128"/>
              </a:rPr>
              <a:t>What is the evolutionary story of PTC?</a:t>
            </a:r>
          </a:p>
        </p:txBody>
      </p:sp>
    </p:spTree>
    <p:extLst>
      <p:ext uri="{BB962C8B-B14F-4D97-AF65-F5344CB8AC3E}">
        <p14:creationId xmlns:p14="http://schemas.microsoft.com/office/powerpoint/2010/main" val="1655528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12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12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1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p:bldP spid="351239" grpId="0" animBg="1"/>
      <p:bldP spid="351241" grpId="0"/>
      <p:bldP spid="351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311" name="Picture 15" descr="chimp image"/>
          <p:cNvPicPr>
            <a:picLocks noChangeAspect="1" noChangeArrowheads="1"/>
          </p:cNvPicPr>
          <p:nvPr/>
        </p:nvPicPr>
        <p:blipFill>
          <a:blip r:embed="rId3" cstate="print"/>
          <a:srcRect/>
          <a:stretch>
            <a:fillRect/>
          </a:stretch>
        </p:blipFill>
        <p:spPr bwMode="auto">
          <a:xfrm>
            <a:off x="1246840" y="1839913"/>
            <a:ext cx="2715559" cy="4813300"/>
          </a:xfrm>
          <a:prstGeom prst="rect">
            <a:avLst/>
          </a:prstGeom>
          <a:noFill/>
          <a:ln w="9525">
            <a:noFill/>
            <a:miter lim="800000"/>
            <a:headEnd/>
            <a:tailEnd/>
          </a:ln>
        </p:spPr>
      </p:pic>
      <p:sp>
        <p:nvSpPr>
          <p:cNvPr id="181250" name="Text Box 16"/>
          <p:cNvSpPr txBox="1">
            <a:spLocks noChangeArrowheads="1"/>
          </p:cNvSpPr>
          <p:nvPr/>
        </p:nvSpPr>
        <p:spPr bwMode="auto">
          <a:xfrm>
            <a:off x="3962399" y="1782584"/>
            <a:ext cx="4913313" cy="1200329"/>
          </a:xfrm>
          <a:prstGeom prst="rect">
            <a:avLst/>
          </a:prstGeom>
          <a:noFill/>
          <a:ln w="9525">
            <a:noFill/>
            <a:miter lim="800000"/>
            <a:headEnd/>
            <a:tailEnd/>
          </a:ln>
        </p:spPr>
        <p:txBody>
          <a:bodyPr>
            <a:spAutoFit/>
          </a:bodyPr>
          <a:lstStyle/>
          <a:p>
            <a:pPr algn="l"/>
            <a:r>
              <a:rPr lang="en-GB" sz="2400" dirty="0">
                <a:solidFill>
                  <a:srgbClr val="000000"/>
                </a:solidFill>
              </a:rPr>
              <a:t>Just like humans, some chimps are PTC tasters and some are non-tasters</a:t>
            </a:r>
          </a:p>
        </p:txBody>
      </p:sp>
      <p:sp>
        <p:nvSpPr>
          <p:cNvPr id="181251" name="Title 1"/>
          <p:cNvSpPr>
            <a:spLocks noGrp="1"/>
          </p:cNvSpPr>
          <p:nvPr>
            <p:ph type="title"/>
          </p:nvPr>
        </p:nvSpPr>
        <p:spPr>
          <a:xfrm>
            <a:off x="165100" y="696913"/>
            <a:ext cx="6851650" cy="1143000"/>
          </a:xfrm>
        </p:spPr>
        <p:txBody>
          <a:bodyPr/>
          <a:lstStyle/>
          <a:p>
            <a:pPr algn="l"/>
            <a:r>
              <a:rPr lang="en-GB" altLang="en-US" sz="4000" dirty="0">
                <a:ea typeface="ＭＳ Ｐゴシック"/>
                <a:cs typeface="ＭＳ Ｐゴシック"/>
              </a:rPr>
              <a:t>PTC and chimpanzees</a:t>
            </a:r>
          </a:p>
        </p:txBody>
      </p:sp>
    </p:spTree>
    <p:extLst>
      <p:ext uri="{BB962C8B-B14F-4D97-AF65-F5344CB8AC3E}">
        <p14:creationId xmlns:p14="http://schemas.microsoft.com/office/powerpoint/2010/main" val="256602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700" name="Text Box 20"/>
          <p:cNvSpPr txBox="1">
            <a:spLocks noChangeArrowheads="1"/>
          </p:cNvSpPr>
          <p:nvPr/>
        </p:nvSpPr>
        <p:spPr bwMode="auto">
          <a:xfrm>
            <a:off x="269875" y="1566863"/>
            <a:ext cx="7035800" cy="461962"/>
          </a:xfrm>
          <a:prstGeom prst="rect">
            <a:avLst/>
          </a:prstGeom>
          <a:noFill/>
          <a:ln w="9525">
            <a:noFill/>
            <a:miter lim="800000"/>
            <a:headEnd/>
            <a:tailEnd/>
          </a:ln>
        </p:spPr>
        <p:txBody>
          <a:bodyPr wrap="none">
            <a:spAutoFit/>
          </a:bodyPr>
          <a:lstStyle/>
          <a:p>
            <a:pPr marL="989013" indent="-989013"/>
            <a:r>
              <a:rPr lang="en-GB" sz="2400" dirty="0">
                <a:solidFill>
                  <a:srgbClr val="000000"/>
                </a:solidFill>
              </a:rPr>
              <a:t>FACT:	Human can be either tasters or non-tasters</a:t>
            </a:r>
          </a:p>
        </p:txBody>
      </p:sp>
      <p:sp>
        <p:nvSpPr>
          <p:cNvPr id="455701" name="Text Box 21"/>
          <p:cNvSpPr txBox="1">
            <a:spLocks noChangeArrowheads="1"/>
          </p:cNvSpPr>
          <p:nvPr/>
        </p:nvSpPr>
        <p:spPr bwMode="auto">
          <a:xfrm>
            <a:off x="269875" y="2009775"/>
            <a:ext cx="7924800" cy="461963"/>
          </a:xfrm>
          <a:prstGeom prst="rect">
            <a:avLst/>
          </a:prstGeom>
          <a:noFill/>
          <a:ln w="9525">
            <a:noFill/>
            <a:miter lim="800000"/>
            <a:headEnd/>
            <a:tailEnd/>
          </a:ln>
        </p:spPr>
        <p:txBody>
          <a:bodyPr wrap="none">
            <a:spAutoFit/>
          </a:bodyPr>
          <a:lstStyle/>
          <a:p>
            <a:pPr marL="989013" indent="-989013"/>
            <a:r>
              <a:rPr lang="en-GB" sz="2400" dirty="0">
                <a:solidFill>
                  <a:srgbClr val="000000"/>
                </a:solidFill>
              </a:rPr>
              <a:t>FACT:	Chimpanzees can be either tasters or non-tasters</a:t>
            </a:r>
          </a:p>
        </p:txBody>
      </p:sp>
      <p:sp>
        <p:nvSpPr>
          <p:cNvPr id="455702" name="Text Box 22"/>
          <p:cNvSpPr txBox="1">
            <a:spLocks noChangeArrowheads="1"/>
          </p:cNvSpPr>
          <p:nvPr/>
        </p:nvSpPr>
        <p:spPr bwMode="auto">
          <a:xfrm>
            <a:off x="269875" y="2454275"/>
            <a:ext cx="8002588" cy="1200150"/>
          </a:xfrm>
          <a:prstGeom prst="rect">
            <a:avLst/>
          </a:prstGeom>
          <a:noFill/>
          <a:ln w="9525">
            <a:noFill/>
            <a:miter lim="800000"/>
            <a:headEnd/>
            <a:tailEnd/>
          </a:ln>
        </p:spPr>
        <p:txBody>
          <a:bodyPr>
            <a:spAutoFit/>
          </a:bodyPr>
          <a:lstStyle/>
          <a:p>
            <a:pPr marL="990600" indent="-990600"/>
            <a:r>
              <a:rPr lang="en-GB" sz="2400" dirty="0">
                <a:solidFill>
                  <a:srgbClr val="000000"/>
                </a:solidFill>
              </a:rPr>
              <a:t>FACT:	</a:t>
            </a:r>
            <a:r>
              <a:rPr lang="en-US" sz="2400" dirty="0">
                <a:solidFill>
                  <a:srgbClr val="000000"/>
                </a:solidFill>
              </a:rPr>
              <a:t>Humans and chimpanzees who cannot taste PTC have changes  at </a:t>
            </a:r>
            <a:r>
              <a:rPr lang="en-US" sz="2400" b="1" dirty="0">
                <a:solidFill>
                  <a:srgbClr val="000000"/>
                </a:solidFill>
              </a:rPr>
              <a:t>different locations in their </a:t>
            </a:r>
            <a:r>
              <a:rPr lang="en-US" sz="2400" b="1" i="1" dirty="0">
                <a:solidFill>
                  <a:srgbClr val="000000"/>
                </a:solidFill>
              </a:rPr>
              <a:t>TAS2R38</a:t>
            </a:r>
            <a:r>
              <a:rPr lang="en-US" sz="2400" b="1" dirty="0">
                <a:solidFill>
                  <a:srgbClr val="000000"/>
                </a:solidFill>
              </a:rPr>
              <a:t> gene</a:t>
            </a:r>
            <a:r>
              <a:rPr lang="en-US" sz="2400" dirty="0">
                <a:solidFill>
                  <a:srgbClr val="000000"/>
                </a:solidFill>
              </a:rPr>
              <a:t>.</a:t>
            </a:r>
            <a:endParaRPr lang="en-GB" sz="2400" dirty="0">
              <a:solidFill>
                <a:srgbClr val="000000"/>
              </a:solidFill>
            </a:endParaRPr>
          </a:p>
        </p:txBody>
      </p:sp>
      <p:sp>
        <p:nvSpPr>
          <p:cNvPr id="455703" name="Text Box 23"/>
          <p:cNvSpPr txBox="1">
            <a:spLocks noChangeArrowheads="1"/>
          </p:cNvSpPr>
          <p:nvPr/>
        </p:nvSpPr>
        <p:spPr bwMode="auto">
          <a:xfrm>
            <a:off x="317500" y="3902075"/>
            <a:ext cx="4468813" cy="2676525"/>
          </a:xfrm>
          <a:prstGeom prst="rect">
            <a:avLst/>
          </a:prstGeom>
          <a:solidFill>
            <a:schemeClr val="tx1"/>
          </a:solidFill>
          <a:ln w="38100">
            <a:solidFill>
              <a:srgbClr val="F79646"/>
            </a:solidFill>
            <a:miter lim="800000"/>
            <a:headEnd/>
            <a:tailEnd/>
          </a:ln>
        </p:spPr>
        <p:txBody>
          <a:bodyPr>
            <a:spAutoFit/>
          </a:bodyPr>
          <a:lstStyle/>
          <a:p>
            <a:r>
              <a:rPr lang="en-GB" sz="2400" dirty="0">
                <a:solidFill>
                  <a:schemeClr val="bg1"/>
                </a:solidFill>
              </a:rPr>
              <a:t>HYPOTHESIS 2: The common ancestor of humans and chimpanzees was </a:t>
            </a:r>
            <a:r>
              <a:rPr lang="en-GB" sz="2400" i="1" dirty="0">
                <a:solidFill>
                  <a:schemeClr val="bg1"/>
                </a:solidFill>
              </a:rPr>
              <a:t>only</a:t>
            </a:r>
            <a:r>
              <a:rPr lang="en-GB" sz="2400" dirty="0">
                <a:solidFill>
                  <a:schemeClr val="bg1"/>
                </a:solidFill>
              </a:rPr>
              <a:t> a PTC taster. Since then, humans and chimpanzees have evolved separately, with some of each species becoming non-tasters.</a:t>
            </a:r>
          </a:p>
        </p:txBody>
      </p:sp>
      <p:grpSp>
        <p:nvGrpSpPr>
          <p:cNvPr id="2" name="Group 1"/>
          <p:cNvGrpSpPr>
            <a:grpSpLocks/>
          </p:cNvGrpSpPr>
          <p:nvPr/>
        </p:nvGrpSpPr>
        <p:grpSpPr bwMode="auto">
          <a:xfrm>
            <a:off x="5322888" y="3455988"/>
            <a:ext cx="3271837" cy="3188503"/>
            <a:chOff x="4730808" y="3456781"/>
            <a:chExt cx="3271780" cy="3187709"/>
          </a:xfrm>
        </p:grpSpPr>
        <p:sp>
          <p:nvSpPr>
            <p:cNvPr id="196615" name="Line 26"/>
            <p:cNvSpPr>
              <a:spLocks noChangeShapeType="1"/>
            </p:cNvSpPr>
            <p:nvPr/>
          </p:nvSpPr>
          <p:spPr bwMode="auto">
            <a:xfrm>
              <a:off x="5267325" y="4284663"/>
              <a:ext cx="996950" cy="1306512"/>
            </a:xfrm>
            <a:prstGeom prst="line">
              <a:avLst/>
            </a:prstGeom>
            <a:noFill/>
            <a:ln w="28575">
              <a:solidFill>
                <a:schemeClr val="tx1"/>
              </a:solidFill>
              <a:round/>
              <a:headEnd/>
              <a:tailEnd/>
            </a:ln>
          </p:spPr>
          <p:txBody>
            <a:bodyPr/>
            <a:lstStyle/>
            <a:p>
              <a:endParaRPr lang="en-US"/>
            </a:p>
          </p:txBody>
        </p:sp>
        <p:sp>
          <p:nvSpPr>
            <p:cNvPr id="196616" name="Line 27"/>
            <p:cNvSpPr>
              <a:spLocks noChangeShapeType="1"/>
            </p:cNvSpPr>
            <p:nvPr/>
          </p:nvSpPr>
          <p:spPr bwMode="auto">
            <a:xfrm flipH="1">
              <a:off x="6265863" y="4287838"/>
              <a:ext cx="996950" cy="1304925"/>
            </a:xfrm>
            <a:prstGeom prst="line">
              <a:avLst/>
            </a:prstGeom>
            <a:noFill/>
            <a:ln w="28575">
              <a:solidFill>
                <a:schemeClr val="tx1"/>
              </a:solidFill>
              <a:round/>
              <a:headEnd/>
              <a:tailEnd/>
            </a:ln>
          </p:spPr>
          <p:txBody>
            <a:bodyPr/>
            <a:lstStyle/>
            <a:p>
              <a:endParaRPr lang="en-US"/>
            </a:p>
          </p:txBody>
        </p:sp>
        <p:sp>
          <p:nvSpPr>
            <p:cNvPr id="196617" name="Line 28"/>
            <p:cNvSpPr>
              <a:spLocks noChangeShapeType="1"/>
            </p:cNvSpPr>
            <p:nvPr/>
          </p:nvSpPr>
          <p:spPr bwMode="auto">
            <a:xfrm>
              <a:off x="6264275" y="5591175"/>
              <a:ext cx="11113" cy="473075"/>
            </a:xfrm>
            <a:prstGeom prst="line">
              <a:avLst/>
            </a:prstGeom>
            <a:noFill/>
            <a:ln w="28575">
              <a:solidFill>
                <a:schemeClr val="tx1"/>
              </a:solidFill>
              <a:round/>
              <a:headEnd/>
              <a:tailEnd/>
            </a:ln>
          </p:spPr>
          <p:txBody>
            <a:bodyPr/>
            <a:lstStyle/>
            <a:p>
              <a:endParaRPr lang="en-US"/>
            </a:p>
          </p:txBody>
        </p:sp>
        <p:sp>
          <p:nvSpPr>
            <p:cNvPr id="196618" name="Line 29"/>
            <p:cNvSpPr>
              <a:spLocks noChangeShapeType="1"/>
            </p:cNvSpPr>
            <p:nvPr/>
          </p:nvSpPr>
          <p:spPr bwMode="auto">
            <a:xfrm flipV="1">
              <a:off x="5535613" y="4268788"/>
              <a:ext cx="212725" cy="338137"/>
            </a:xfrm>
            <a:prstGeom prst="line">
              <a:avLst/>
            </a:prstGeom>
            <a:noFill/>
            <a:ln w="28575">
              <a:solidFill>
                <a:srgbClr val="0066FF"/>
              </a:solidFill>
              <a:round/>
              <a:headEnd/>
              <a:tailEnd/>
            </a:ln>
          </p:spPr>
          <p:txBody>
            <a:bodyPr/>
            <a:lstStyle/>
            <a:p>
              <a:endParaRPr lang="en-US"/>
            </a:p>
          </p:txBody>
        </p:sp>
        <p:sp>
          <p:nvSpPr>
            <p:cNvPr id="196619" name="Line 30"/>
            <p:cNvSpPr>
              <a:spLocks noChangeShapeType="1"/>
            </p:cNvSpPr>
            <p:nvPr/>
          </p:nvSpPr>
          <p:spPr bwMode="auto">
            <a:xfrm flipH="1" flipV="1">
              <a:off x="6781800" y="4270375"/>
              <a:ext cx="212725" cy="338137"/>
            </a:xfrm>
            <a:prstGeom prst="line">
              <a:avLst/>
            </a:prstGeom>
            <a:noFill/>
            <a:ln w="28575">
              <a:solidFill>
                <a:srgbClr val="FF0000"/>
              </a:solidFill>
              <a:round/>
              <a:headEnd/>
              <a:tailEnd/>
            </a:ln>
          </p:spPr>
          <p:txBody>
            <a:bodyPr/>
            <a:lstStyle/>
            <a:p>
              <a:endParaRPr lang="en-US"/>
            </a:p>
          </p:txBody>
        </p:sp>
        <p:sp>
          <p:nvSpPr>
            <p:cNvPr id="196620" name="Text Box 31"/>
            <p:cNvSpPr txBox="1">
              <a:spLocks noChangeArrowheads="1"/>
            </p:cNvSpPr>
            <p:nvPr/>
          </p:nvSpPr>
          <p:spPr bwMode="auto">
            <a:xfrm>
              <a:off x="4730808" y="3456781"/>
              <a:ext cx="1547813" cy="395287"/>
            </a:xfrm>
            <a:prstGeom prst="rect">
              <a:avLst/>
            </a:prstGeom>
            <a:noFill/>
            <a:ln w="9525">
              <a:noFill/>
              <a:miter lim="800000"/>
              <a:headEnd/>
              <a:tailEnd/>
            </a:ln>
          </p:spPr>
          <p:txBody>
            <a:bodyPr/>
            <a:lstStyle/>
            <a:p>
              <a:r>
                <a:rPr lang="en-GB" altLang="en-US" sz="1400"/>
                <a:t>Chimpanzee</a:t>
              </a:r>
            </a:p>
          </p:txBody>
        </p:sp>
        <p:sp>
          <p:nvSpPr>
            <p:cNvPr id="196621" name="Text Box 32"/>
            <p:cNvSpPr txBox="1">
              <a:spLocks noChangeArrowheads="1"/>
            </p:cNvSpPr>
            <p:nvPr/>
          </p:nvSpPr>
          <p:spPr bwMode="auto">
            <a:xfrm>
              <a:off x="6746875" y="3462338"/>
              <a:ext cx="1255713" cy="395287"/>
            </a:xfrm>
            <a:prstGeom prst="rect">
              <a:avLst/>
            </a:prstGeom>
            <a:noFill/>
            <a:ln w="9525">
              <a:noFill/>
              <a:miter lim="800000"/>
              <a:headEnd/>
              <a:tailEnd/>
            </a:ln>
          </p:spPr>
          <p:txBody>
            <a:bodyPr/>
            <a:lstStyle/>
            <a:p>
              <a:r>
                <a:rPr lang="en-GB" altLang="en-US" sz="1400"/>
                <a:t>Human</a:t>
              </a:r>
            </a:p>
          </p:txBody>
        </p:sp>
        <p:sp>
          <p:nvSpPr>
            <p:cNvPr id="196622" name="Text Box 35"/>
            <p:cNvSpPr txBox="1">
              <a:spLocks noChangeArrowheads="1"/>
            </p:cNvSpPr>
            <p:nvPr/>
          </p:nvSpPr>
          <p:spPr bwMode="auto">
            <a:xfrm>
              <a:off x="5041900" y="3902075"/>
              <a:ext cx="409575" cy="371475"/>
            </a:xfrm>
            <a:prstGeom prst="rect">
              <a:avLst/>
            </a:prstGeom>
            <a:noFill/>
            <a:ln w="9525">
              <a:noFill/>
              <a:miter lim="800000"/>
              <a:headEnd/>
              <a:tailEnd/>
            </a:ln>
          </p:spPr>
          <p:txBody>
            <a:bodyPr/>
            <a:lstStyle/>
            <a:p>
              <a:r>
                <a:rPr lang="en-GB" altLang="en-US" sz="1400"/>
                <a:t>T</a:t>
              </a:r>
            </a:p>
          </p:txBody>
        </p:sp>
        <p:sp>
          <p:nvSpPr>
            <p:cNvPr id="196623" name="Text Box 36"/>
            <p:cNvSpPr txBox="1">
              <a:spLocks noChangeArrowheads="1"/>
            </p:cNvSpPr>
            <p:nvPr/>
          </p:nvSpPr>
          <p:spPr bwMode="auto">
            <a:xfrm>
              <a:off x="7094538" y="3902075"/>
              <a:ext cx="407988" cy="371475"/>
            </a:xfrm>
            <a:prstGeom prst="rect">
              <a:avLst/>
            </a:prstGeom>
            <a:noFill/>
            <a:ln w="9525">
              <a:noFill/>
              <a:miter lim="800000"/>
              <a:headEnd/>
              <a:tailEnd/>
            </a:ln>
          </p:spPr>
          <p:txBody>
            <a:bodyPr/>
            <a:lstStyle/>
            <a:p>
              <a:r>
                <a:rPr lang="en-GB" altLang="en-US" sz="1400"/>
                <a:t>T</a:t>
              </a:r>
            </a:p>
          </p:txBody>
        </p:sp>
        <p:sp>
          <p:nvSpPr>
            <p:cNvPr id="196624" name="Text Box 37"/>
            <p:cNvSpPr txBox="1">
              <a:spLocks noChangeArrowheads="1"/>
            </p:cNvSpPr>
            <p:nvPr/>
          </p:nvSpPr>
          <p:spPr bwMode="auto">
            <a:xfrm>
              <a:off x="6580188" y="3902075"/>
              <a:ext cx="354013" cy="371475"/>
            </a:xfrm>
            <a:prstGeom prst="rect">
              <a:avLst/>
            </a:prstGeom>
            <a:noFill/>
            <a:ln w="9525">
              <a:noFill/>
              <a:miter lim="800000"/>
              <a:headEnd/>
              <a:tailEnd/>
            </a:ln>
          </p:spPr>
          <p:txBody>
            <a:bodyPr/>
            <a:lstStyle/>
            <a:p>
              <a:r>
                <a:rPr lang="en-GB" altLang="en-US" sz="1400"/>
                <a:t>t</a:t>
              </a:r>
            </a:p>
          </p:txBody>
        </p:sp>
        <p:sp>
          <p:nvSpPr>
            <p:cNvPr id="196625" name="Text Box 38"/>
            <p:cNvSpPr txBox="1">
              <a:spLocks noChangeArrowheads="1"/>
            </p:cNvSpPr>
            <p:nvPr/>
          </p:nvSpPr>
          <p:spPr bwMode="auto">
            <a:xfrm>
              <a:off x="5621338" y="3902075"/>
              <a:ext cx="350838" cy="371475"/>
            </a:xfrm>
            <a:prstGeom prst="rect">
              <a:avLst/>
            </a:prstGeom>
            <a:noFill/>
            <a:ln w="9525">
              <a:noFill/>
              <a:miter lim="800000"/>
              <a:headEnd/>
              <a:tailEnd/>
            </a:ln>
          </p:spPr>
          <p:txBody>
            <a:bodyPr/>
            <a:lstStyle/>
            <a:p>
              <a:r>
                <a:rPr lang="en-GB" altLang="en-US" sz="1400" dirty="0"/>
                <a:t>t</a:t>
              </a:r>
            </a:p>
          </p:txBody>
        </p:sp>
        <p:sp>
          <p:nvSpPr>
            <p:cNvPr id="196626" name="Text Box 39"/>
            <p:cNvSpPr txBox="1">
              <a:spLocks noChangeArrowheads="1"/>
            </p:cNvSpPr>
            <p:nvPr/>
          </p:nvSpPr>
          <p:spPr bwMode="auto">
            <a:xfrm>
              <a:off x="5383164" y="6121400"/>
              <a:ext cx="1786035" cy="523090"/>
            </a:xfrm>
            <a:prstGeom prst="rect">
              <a:avLst/>
            </a:prstGeom>
            <a:noFill/>
            <a:ln w="9525">
              <a:noFill/>
              <a:miter lim="800000"/>
              <a:headEnd/>
              <a:tailEnd/>
            </a:ln>
          </p:spPr>
          <p:txBody>
            <a:bodyPr wrap="none">
              <a:spAutoFit/>
            </a:bodyPr>
            <a:lstStyle/>
            <a:p>
              <a:pPr algn="ctr"/>
              <a:r>
                <a:rPr lang="en-GB" sz="1400" dirty="0"/>
                <a:t>Common ancestors </a:t>
              </a:r>
            </a:p>
            <a:p>
              <a:pPr algn="ctr"/>
              <a:r>
                <a:rPr lang="en-GB" sz="1400" dirty="0"/>
                <a:t>(PTC taster [T])</a:t>
              </a:r>
            </a:p>
          </p:txBody>
        </p:sp>
      </p:grpSp>
      <p:sp>
        <p:nvSpPr>
          <p:cNvPr id="196614" name="Title 1"/>
          <p:cNvSpPr>
            <a:spLocks noGrp="1"/>
          </p:cNvSpPr>
          <p:nvPr>
            <p:ph type="title"/>
          </p:nvPr>
        </p:nvSpPr>
        <p:spPr>
          <a:xfrm>
            <a:off x="269875" y="730818"/>
            <a:ext cx="8543925" cy="1303699"/>
          </a:xfrm>
        </p:spPr>
        <p:txBody>
          <a:bodyPr/>
          <a:lstStyle/>
          <a:p>
            <a:pPr algn="l"/>
            <a:r>
              <a:rPr lang="en-GB" altLang="en-US" sz="4000" dirty="0">
                <a:ea typeface="ＭＳ Ｐゴシック"/>
                <a:cs typeface="ＭＳ Ｐゴシック"/>
              </a:rPr>
              <a:t>How could we explain the results?</a:t>
            </a:r>
          </a:p>
        </p:txBody>
      </p:sp>
    </p:spTree>
    <p:extLst>
      <p:ext uri="{BB962C8B-B14F-4D97-AF65-F5344CB8AC3E}">
        <p14:creationId xmlns:p14="http://schemas.microsoft.com/office/powerpoint/2010/main" val="222747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5701"/>
                                        </p:tgtEl>
                                        <p:attrNameLst>
                                          <p:attrName>style.visibility</p:attrName>
                                        </p:attrNameLst>
                                      </p:cBhvr>
                                      <p:to>
                                        <p:strVal val="visible"/>
                                      </p:to>
                                    </p:set>
                                  </p:childTnLst>
                                </p:cTn>
                              </p:par>
                              <p:par>
                                <p:cTn id="11" presetID="3" presetClass="emph" presetSubtype="2" fill="hold" grpId="1" nodeType="withEffect">
                                  <p:stCondLst>
                                    <p:cond delay="0"/>
                                  </p:stCondLst>
                                  <p:childTnLst>
                                    <p:animClr clrSpc="rgb" dir="cw">
                                      <p:cBhvr override="childStyle">
                                        <p:cTn id="12" dur="500" fill="hold"/>
                                        <p:tgtEl>
                                          <p:spTgt spid="455700"/>
                                        </p:tgtEl>
                                        <p:attrNameLst>
                                          <p:attrName>style.color</p:attrName>
                                        </p:attrNameLst>
                                      </p:cBhvr>
                                      <p:to>
                                        <a:schemeClr val="tx1"/>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5702"/>
                                        </p:tgtEl>
                                        <p:attrNameLst>
                                          <p:attrName>style.visibility</p:attrName>
                                        </p:attrNameLst>
                                      </p:cBhvr>
                                      <p:to>
                                        <p:strVal val="visible"/>
                                      </p:to>
                                    </p:set>
                                  </p:childTnLst>
                                </p:cTn>
                              </p:par>
                              <p:par>
                                <p:cTn id="17" presetID="3" presetClass="emph" presetSubtype="2" fill="hold" grpId="1" nodeType="withEffect">
                                  <p:stCondLst>
                                    <p:cond delay="0"/>
                                  </p:stCondLst>
                                  <p:childTnLst>
                                    <p:animClr clrSpc="rgb" dir="cw">
                                      <p:cBhvr override="childStyle">
                                        <p:cTn id="18" dur="500" fill="hold"/>
                                        <p:tgtEl>
                                          <p:spTgt spid="455701"/>
                                        </p:tgtEl>
                                        <p:attrNameLst>
                                          <p:attrName>style.color</p:attrName>
                                        </p:attrNameLst>
                                      </p:cBhvr>
                                      <p:to>
                                        <a:schemeClr val="tx1"/>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5703"/>
                                        </p:tgtEl>
                                        <p:attrNameLst>
                                          <p:attrName>style.visibility</p:attrName>
                                        </p:attrNameLst>
                                      </p:cBhvr>
                                      <p:to>
                                        <p:strVal val="visible"/>
                                      </p:to>
                                    </p:set>
                                  </p:childTnLst>
                                </p:cTn>
                              </p:par>
                              <p:par>
                                <p:cTn id="23" presetID="3" presetClass="emph" presetSubtype="2" fill="hold" grpId="1" nodeType="withEffect">
                                  <p:stCondLst>
                                    <p:cond delay="0"/>
                                  </p:stCondLst>
                                  <p:childTnLst>
                                    <p:animClr clrSpc="rgb" dir="cw">
                                      <p:cBhvr override="childStyle">
                                        <p:cTn id="24" dur="500" fill="hold"/>
                                        <p:tgtEl>
                                          <p:spTgt spid="455702"/>
                                        </p:tgtEl>
                                        <p:attrNameLst>
                                          <p:attrName>style.color</p:attrName>
                                        </p:attrNameLst>
                                      </p:cBhvr>
                                      <p:to>
                                        <a:schemeClr val="tx1"/>
                                      </p:to>
                                    </p:animClr>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00" grpId="0"/>
      <p:bldP spid="455700" grpId="1"/>
      <p:bldP spid="455701" grpId="0"/>
      <p:bldP spid="455701" grpId="1"/>
      <p:bldP spid="455702" grpId="0"/>
      <p:bldP spid="455702" grpId="1"/>
      <p:bldP spid="4557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4"/>
          <p:cNvPicPr>
            <a:picLocks noChangeAspect="1" noChangeArrowheads="1"/>
          </p:cNvPicPr>
          <p:nvPr/>
        </p:nvPicPr>
        <p:blipFill>
          <a:blip r:embed="rId3" cstate="print"/>
          <a:srcRect/>
          <a:stretch>
            <a:fillRect/>
          </a:stretch>
        </p:blipFill>
        <p:spPr bwMode="auto">
          <a:xfrm>
            <a:off x="308679" y="3849687"/>
            <a:ext cx="6365875" cy="2397125"/>
          </a:xfrm>
          <a:prstGeom prst="rect">
            <a:avLst/>
          </a:prstGeom>
          <a:noFill/>
          <a:ln w="9525">
            <a:noFill/>
            <a:miter lim="800000"/>
            <a:headEnd/>
            <a:tailEnd/>
          </a:ln>
        </p:spPr>
      </p:pic>
      <p:grpSp>
        <p:nvGrpSpPr>
          <p:cNvPr id="2" name="Group 1"/>
          <p:cNvGrpSpPr>
            <a:grpSpLocks/>
          </p:cNvGrpSpPr>
          <p:nvPr/>
        </p:nvGrpSpPr>
        <p:grpSpPr bwMode="auto">
          <a:xfrm>
            <a:off x="6332813" y="2046448"/>
            <a:ext cx="3317600" cy="3412965"/>
            <a:chOff x="4861200" y="2071848"/>
            <a:chExt cx="3317600" cy="3412965"/>
          </a:xfrm>
        </p:grpSpPr>
        <p:sp>
          <p:nvSpPr>
            <p:cNvPr id="210949" name="Text Box 3"/>
            <p:cNvSpPr txBox="1">
              <a:spLocks noChangeArrowheads="1"/>
            </p:cNvSpPr>
            <p:nvPr/>
          </p:nvSpPr>
          <p:spPr bwMode="auto">
            <a:xfrm>
              <a:off x="7994650" y="5118100"/>
              <a:ext cx="184150" cy="366713"/>
            </a:xfrm>
            <a:prstGeom prst="rect">
              <a:avLst/>
            </a:prstGeom>
            <a:noFill/>
            <a:ln w="9525">
              <a:noFill/>
              <a:miter lim="800000"/>
              <a:headEnd/>
              <a:tailEnd/>
            </a:ln>
          </p:spPr>
          <p:txBody>
            <a:bodyPr wrap="none">
              <a:spAutoFit/>
            </a:bodyPr>
            <a:lstStyle/>
            <a:p>
              <a:endParaRPr lang="en-GB" sz="1800"/>
            </a:p>
          </p:txBody>
        </p:sp>
        <p:sp>
          <p:nvSpPr>
            <p:cNvPr id="210950" name="Line 7"/>
            <p:cNvSpPr>
              <a:spLocks noChangeShapeType="1"/>
            </p:cNvSpPr>
            <p:nvPr/>
          </p:nvSpPr>
          <p:spPr bwMode="auto">
            <a:xfrm>
              <a:off x="5367653" y="3132999"/>
              <a:ext cx="728441" cy="1012781"/>
            </a:xfrm>
            <a:prstGeom prst="line">
              <a:avLst/>
            </a:prstGeom>
            <a:noFill/>
            <a:ln w="28575">
              <a:solidFill>
                <a:schemeClr val="tx1"/>
              </a:solidFill>
              <a:round/>
              <a:headEnd/>
              <a:tailEnd/>
            </a:ln>
          </p:spPr>
          <p:txBody>
            <a:bodyPr/>
            <a:lstStyle/>
            <a:p>
              <a:endParaRPr lang="en-US"/>
            </a:p>
          </p:txBody>
        </p:sp>
        <p:sp>
          <p:nvSpPr>
            <p:cNvPr id="210951" name="Line 8"/>
            <p:cNvSpPr>
              <a:spLocks noChangeShapeType="1"/>
            </p:cNvSpPr>
            <p:nvPr/>
          </p:nvSpPr>
          <p:spPr bwMode="auto">
            <a:xfrm flipH="1">
              <a:off x="6097253" y="3135460"/>
              <a:ext cx="728441" cy="1011550"/>
            </a:xfrm>
            <a:prstGeom prst="line">
              <a:avLst/>
            </a:prstGeom>
            <a:noFill/>
            <a:ln w="28575">
              <a:solidFill>
                <a:schemeClr val="tx1"/>
              </a:solidFill>
              <a:round/>
              <a:headEnd/>
              <a:tailEnd/>
            </a:ln>
          </p:spPr>
          <p:txBody>
            <a:bodyPr/>
            <a:lstStyle/>
            <a:p>
              <a:endParaRPr lang="en-US"/>
            </a:p>
          </p:txBody>
        </p:sp>
        <p:sp>
          <p:nvSpPr>
            <p:cNvPr id="210952" name="Line 9"/>
            <p:cNvSpPr>
              <a:spLocks noChangeShapeType="1"/>
            </p:cNvSpPr>
            <p:nvPr/>
          </p:nvSpPr>
          <p:spPr bwMode="auto">
            <a:xfrm>
              <a:off x="6096093" y="4145780"/>
              <a:ext cx="8120" cy="366718"/>
            </a:xfrm>
            <a:prstGeom prst="line">
              <a:avLst/>
            </a:prstGeom>
            <a:noFill/>
            <a:ln w="28575">
              <a:solidFill>
                <a:schemeClr val="tx1"/>
              </a:solidFill>
              <a:round/>
              <a:headEnd/>
              <a:tailEnd/>
            </a:ln>
          </p:spPr>
          <p:txBody>
            <a:bodyPr/>
            <a:lstStyle/>
            <a:p>
              <a:endParaRPr lang="en-US"/>
            </a:p>
          </p:txBody>
        </p:sp>
        <p:sp>
          <p:nvSpPr>
            <p:cNvPr id="210953" name="Line 10"/>
            <p:cNvSpPr>
              <a:spLocks noChangeShapeType="1"/>
            </p:cNvSpPr>
            <p:nvPr/>
          </p:nvSpPr>
          <p:spPr bwMode="auto">
            <a:xfrm flipV="1">
              <a:off x="5563682" y="3120693"/>
              <a:ext cx="155432" cy="262117"/>
            </a:xfrm>
            <a:prstGeom prst="line">
              <a:avLst/>
            </a:prstGeom>
            <a:noFill/>
            <a:ln w="28575">
              <a:solidFill>
                <a:srgbClr val="0066FF"/>
              </a:solidFill>
              <a:round/>
              <a:headEnd/>
              <a:tailEnd/>
            </a:ln>
          </p:spPr>
          <p:txBody>
            <a:bodyPr/>
            <a:lstStyle/>
            <a:p>
              <a:endParaRPr lang="en-US"/>
            </a:p>
          </p:txBody>
        </p:sp>
        <p:sp>
          <p:nvSpPr>
            <p:cNvPr id="210954" name="Line 11"/>
            <p:cNvSpPr>
              <a:spLocks noChangeShapeType="1"/>
            </p:cNvSpPr>
            <p:nvPr/>
          </p:nvSpPr>
          <p:spPr bwMode="auto">
            <a:xfrm flipH="1" flipV="1">
              <a:off x="6474233" y="3121924"/>
              <a:ext cx="155432" cy="262117"/>
            </a:xfrm>
            <a:prstGeom prst="line">
              <a:avLst/>
            </a:prstGeom>
            <a:noFill/>
            <a:ln w="28575">
              <a:solidFill>
                <a:srgbClr val="FF0000"/>
              </a:solidFill>
              <a:round/>
              <a:headEnd/>
              <a:tailEnd/>
            </a:ln>
          </p:spPr>
          <p:txBody>
            <a:bodyPr/>
            <a:lstStyle/>
            <a:p>
              <a:endParaRPr lang="en-US"/>
            </a:p>
          </p:txBody>
        </p:sp>
        <p:sp>
          <p:nvSpPr>
            <p:cNvPr id="210955" name="Text Box 12"/>
            <p:cNvSpPr txBox="1">
              <a:spLocks noChangeArrowheads="1"/>
            </p:cNvSpPr>
            <p:nvPr/>
          </p:nvSpPr>
          <p:spPr bwMode="auto">
            <a:xfrm>
              <a:off x="4989513" y="2495550"/>
              <a:ext cx="1130939" cy="306419"/>
            </a:xfrm>
            <a:prstGeom prst="rect">
              <a:avLst/>
            </a:prstGeom>
            <a:noFill/>
            <a:ln w="9525">
              <a:noFill/>
              <a:miter lim="800000"/>
              <a:headEnd/>
              <a:tailEnd/>
            </a:ln>
          </p:spPr>
          <p:txBody>
            <a:bodyPr/>
            <a:lstStyle/>
            <a:p>
              <a:r>
                <a:rPr lang="en-GB" altLang="en-US" sz="1400"/>
                <a:t>Chimp</a:t>
              </a:r>
            </a:p>
          </p:txBody>
        </p:sp>
        <p:sp>
          <p:nvSpPr>
            <p:cNvPr id="210956" name="Text Box 13"/>
            <p:cNvSpPr txBox="1">
              <a:spLocks noChangeArrowheads="1"/>
            </p:cNvSpPr>
            <p:nvPr/>
          </p:nvSpPr>
          <p:spPr bwMode="auto">
            <a:xfrm>
              <a:off x="6448714" y="2495550"/>
              <a:ext cx="917510" cy="306419"/>
            </a:xfrm>
            <a:prstGeom prst="rect">
              <a:avLst/>
            </a:prstGeom>
            <a:noFill/>
            <a:ln w="9525">
              <a:noFill/>
              <a:miter lim="800000"/>
              <a:headEnd/>
              <a:tailEnd/>
            </a:ln>
          </p:spPr>
          <p:txBody>
            <a:bodyPr/>
            <a:lstStyle/>
            <a:p>
              <a:r>
                <a:rPr lang="en-GB" altLang="en-US" sz="1400"/>
                <a:t>Human</a:t>
              </a:r>
            </a:p>
          </p:txBody>
        </p:sp>
        <p:sp>
          <p:nvSpPr>
            <p:cNvPr id="210957" name="Text Box 16"/>
            <p:cNvSpPr txBox="1">
              <a:spLocks noChangeArrowheads="1"/>
            </p:cNvSpPr>
            <p:nvPr/>
          </p:nvSpPr>
          <p:spPr bwMode="auto">
            <a:xfrm>
              <a:off x="5202941" y="2836425"/>
              <a:ext cx="299264" cy="287960"/>
            </a:xfrm>
            <a:prstGeom prst="rect">
              <a:avLst/>
            </a:prstGeom>
            <a:noFill/>
            <a:ln w="9525">
              <a:noFill/>
              <a:miter lim="800000"/>
              <a:headEnd/>
              <a:tailEnd/>
            </a:ln>
          </p:spPr>
          <p:txBody>
            <a:bodyPr/>
            <a:lstStyle/>
            <a:p>
              <a:r>
                <a:rPr lang="en-GB" altLang="en-US" sz="1400"/>
                <a:t>T</a:t>
              </a:r>
            </a:p>
          </p:txBody>
        </p:sp>
        <p:sp>
          <p:nvSpPr>
            <p:cNvPr id="210958" name="Text Box 17"/>
            <p:cNvSpPr txBox="1">
              <a:spLocks noChangeArrowheads="1"/>
            </p:cNvSpPr>
            <p:nvPr/>
          </p:nvSpPr>
          <p:spPr bwMode="auto">
            <a:xfrm>
              <a:off x="6702740" y="2836425"/>
              <a:ext cx="298104" cy="287960"/>
            </a:xfrm>
            <a:prstGeom prst="rect">
              <a:avLst/>
            </a:prstGeom>
            <a:noFill/>
            <a:ln w="9525">
              <a:noFill/>
              <a:miter lim="800000"/>
              <a:headEnd/>
              <a:tailEnd/>
            </a:ln>
          </p:spPr>
          <p:txBody>
            <a:bodyPr/>
            <a:lstStyle/>
            <a:p>
              <a:r>
                <a:rPr lang="en-GB" altLang="en-US" sz="1400"/>
                <a:t>T</a:t>
              </a:r>
            </a:p>
          </p:txBody>
        </p:sp>
        <p:sp>
          <p:nvSpPr>
            <p:cNvPr id="210959" name="Text Box 18"/>
            <p:cNvSpPr txBox="1">
              <a:spLocks noChangeArrowheads="1"/>
            </p:cNvSpPr>
            <p:nvPr/>
          </p:nvSpPr>
          <p:spPr bwMode="auto">
            <a:xfrm>
              <a:off x="6326921" y="2836425"/>
              <a:ext cx="258666" cy="287960"/>
            </a:xfrm>
            <a:prstGeom prst="rect">
              <a:avLst/>
            </a:prstGeom>
            <a:noFill/>
            <a:ln w="9525">
              <a:noFill/>
              <a:miter lim="800000"/>
              <a:headEnd/>
              <a:tailEnd/>
            </a:ln>
          </p:spPr>
          <p:txBody>
            <a:bodyPr/>
            <a:lstStyle/>
            <a:p>
              <a:r>
                <a:rPr lang="en-GB" altLang="en-US" sz="1400"/>
                <a:t>t</a:t>
              </a:r>
            </a:p>
          </p:txBody>
        </p:sp>
        <p:sp>
          <p:nvSpPr>
            <p:cNvPr id="210960" name="Text Box 19"/>
            <p:cNvSpPr txBox="1">
              <a:spLocks noChangeArrowheads="1"/>
            </p:cNvSpPr>
            <p:nvPr/>
          </p:nvSpPr>
          <p:spPr bwMode="auto">
            <a:xfrm>
              <a:off x="5626318" y="2836425"/>
              <a:ext cx="256346" cy="287960"/>
            </a:xfrm>
            <a:prstGeom prst="rect">
              <a:avLst/>
            </a:prstGeom>
            <a:noFill/>
            <a:ln w="9525">
              <a:noFill/>
              <a:miter lim="800000"/>
              <a:headEnd/>
              <a:tailEnd/>
            </a:ln>
          </p:spPr>
          <p:txBody>
            <a:bodyPr/>
            <a:lstStyle/>
            <a:p>
              <a:r>
                <a:rPr lang="en-GB" altLang="en-US" sz="1400"/>
                <a:t>t</a:t>
              </a:r>
            </a:p>
          </p:txBody>
        </p:sp>
        <p:sp>
          <p:nvSpPr>
            <p:cNvPr id="210961" name="Text Box 20"/>
            <p:cNvSpPr txBox="1">
              <a:spLocks noChangeArrowheads="1"/>
            </p:cNvSpPr>
            <p:nvPr/>
          </p:nvSpPr>
          <p:spPr bwMode="auto">
            <a:xfrm>
              <a:off x="5264418" y="4555569"/>
              <a:ext cx="1680749" cy="518081"/>
            </a:xfrm>
            <a:prstGeom prst="rect">
              <a:avLst/>
            </a:prstGeom>
            <a:noFill/>
            <a:ln w="9525">
              <a:noFill/>
              <a:miter lim="800000"/>
              <a:headEnd/>
              <a:tailEnd/>
            </a:ln>
          </p:spPr>
          <p:txBody>
            <a:bodyPr wrap="none">
              <a:spAutoFit/>
            </a:bodyPr>
            <a:lstStyle/>
            <a:p>
              <a:pPr algn="ctr"/>
              <a:r>
                <a:rPr lang="en-GB" sz="1400"/>
                <a:t>Common ancestor </a:t>
              </a:r>
            </a:p>
            <a:p>
              <a:pPr algn="ctr"/>
              <a:r>
                <a:rPr lang="en-GB" sz="1400"/>
                <a:t>(PTC taster)</a:t>
              </a:r>
            </a:p>
          </p:txBody>
        </p:sp>
        <p:sp>
          <p:nvSpPr>
            <p:cNvPr id="210962" name="Text Box 21"/>
            <p:cNvSpPr txBox="1">
              <a:spLocks noChangeArrowheads="1"/>
            </p:cNvSpPr>
            <p:nvPr/>
          </p:nvSpPr>
          <p:spPr bwMode="auto">
            <a:xfrm>
              <a:off x="4861200" y="2071848"/>
              <a:ext cx="2486025" cy="457200"/>
            </a:xfrm>
            <a:prstGeom prst="rect">
              <a:avLst/>
            </a:prstGeom>
            <a:noFill/>
            <a:ln w="9525">
              <a:noFill/>
              <a:miter lim="800000"/>
              <a:headEnd/>
              <a:tailEnd/>
            </a:ln>
          </p:spPr>
          <p:txBody>
            <a:bodyPr wrap="none">
              <a:spAutoFit/>
            </a:bodyPr>
            <a:lstStyle/>
            <a:p>
              <a:r>
                <a:rPr lang="en-GB" sz="2400" dirty="0"/>
                <a:t>HYPOTHESIS 2 </a:t>
              </a:r>
            </a:p>
          </p:txBody>
        </p:sp>
      </p:grpSp>
      <p:sp>
        <p:nvSpPr>
          <p:cNvPr id="107526" name="Title 1"/>
          <p:cNvSpPr>
            <a:spLocks noGrp="1"/>
          </p:cNvSpPr>
          <p:nvPr>
            <p:ph type="title"/>
          </p:nvPr>
        </p:nvSpPr>
        <p:spPr>
          <a:xfrm>
            <a:off x="308679" y="752840"/>
            <a:ext cx="9144000" cy="833616"/>
          </a:xfrm>
        </p:spPr>
        <p:txBody>
          <a:bodyPr>
            <a:noAutofit/>
          </a:bodyPr>
          <a:lstStyle/>
          <a:p>
            <a:pPr algn="l">
              <a:defRPr/>
            </a:pPr>
            <a:r>
              <a:rPr lang="en-GB" altLang="en-US" sz="4000" dirty="0">
                <a:ea typeface="ＭＳ Ｐゴシック" charset="-128"/>
              </a:rPr>
              <a:t>Humans and chimps have undergone convergent evolution</a:t>
            </a:r>
          </a:p>
        </p:txBody>
      </p:sp>
    </p:spTree>
    <p:extLst>
      <p:ext uri="{BB962C8B-B14F-4D97-AF65-F5344CB8AC3E}">
        <p14:creationId xmlns:p14="http://schemas.microsoft.com/office/powerpoint/2010/main" val="281327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http://www.elasmodiver.com/images/Great-White-Shark-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8350" y="4200525"/>
            <a:ext cx="4292600" cy="2484438"/>
          </a:xfrm>
          <a:prstGeom prst="rect">
            <a:avLst/>
          </a:prstGeom>
          <a:noFill/>
          <a:ln w="9525">
            <a:noFill/>
            <a:miter lim="800000"/>
            <a:headEnd/>
            <a:tailEnd/>
          </a:ln>
        </p:spPr>
      </p:pic>
      <p:pic>
        <p:nvPicPr>
          <p:cNvPr id="212994" name="Picture 4" descr="http://geekzone.us/qpg/dolphin/underwater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3588" y="1673225"/>
            <a:ext cx="4300537" cy="2489200"/>
          </a:xfrm>
          <a:prstGeom prst="rect">
            <a:avLst/>
          </a:prstGeom>
          <a:noFill/>
          <a:ln w="9525">
            <a:noFill/>
            <a:miter lim="800000"/>
            <a:headEnd/>
            <a:tailEnd/>
          </a:ln>
        </p:spPr>
      </p:pic>
      <p:sp>
        <p:nvSpPr>
          <p:cNvPr id="212995" name="Text Box 7"/>
          <p:cNvSpPr txBox="1">
            <a:spLocks noChangeArrowheads="1"/>
          </p:cNvSpPr>
          <p:nvPr/>
        </p:nvSpPr>
        <p:spPr bwMode="auto">
          <a:xfrm>
            <a:off x="317500" y="2017713"/>
            <a:ext cx="4054475" cy="1569660"/>
          </a:xfrm>
          <a:prstGeom prst="rect">
            <a:avLst/>
          </a:prstGeom>
          <a:noFill/>
          <a:ln w="9525">
            <a:noFill/>
            <a:miter lim="800000"/>
            <a:headEnd/>
            <a:tailEnd/>
          </a:ln>
        </p:spPr>
        <p:txBody>
          <a:bodyPr>
            <a:spAutoFit/>
          </a:bodyPr>
          <a:lstStyle/>
          <a:p>
            <a:r>
              <a:rPr lang="en-GB" sz="2400" dirty="0"/>
              <a:t>Two species acquire the same traits over time through random, independent mutations</a:t>
            </a:r>
          </a:p>
        </p:txBody>
      </p:sp>
      <p:sp>
        <p:nvSpPr>
          <p:cNvPr id="212996" name="Text Box 8"/>
          <p:cNvSpPr txBox="1">
            <a:spLocks noChangeArrowheads="1"/>
          </p:cNvSpPr>
          <p:nvPr/>
        </p:nvSpPr>
        <p:spPr bwMode="auto">
          <a:xfrm>
            <a:off x="315913" y="4724400"/>
            <a:ext cx="4054475" cy="830997"/>
          </a:xfrm>
          <a:prstGeom prst="rect">
            <a:avLst/>
          </a:prstGeom>
          <a:noFill/>
          <a:ln w="9525">
            <a:noFill/>
            <a:miter lim="800000"/>
            <a:headEnd/>
            <a:tailEnd/>
          </a:ln>
        </p:spPr>
        <p:txBody>
          <a:bodyPr>
            <a:spAutoFit/>
          </a:bodyPr>
          <a:lstStyle/>
          <a:p>
            <a:r>
              <a:rPr lang="en-GB" sz="2400" dirty="0"/>
              <a:t>Implies that the trait is beneficial</a:t>
            </a:r>
          </a:p>
        </p:txBody>
      </p:sp>
      <p:sp>
        <p:nvSpPr>
          <p:cNvPr id="212997" name="Title 1"/>
          <p:cNvSpPr>
            <a:spLocks noGrp="1"/>
          </p:cNvSpPr>
          <p:nvPr>
            <p:ph type="title"/>
          </p:nvPr>
        </p:nvSpPr>
        <p:spPr>
          <a:xfrm>
            <a:off x="315912" y="747713"/>
            <a:ext cx="8116887" cy="801687"/>
          </a:xfrm>
        </p:spPr>
        <p:txBody>
          <a:bodyPr/>
          <a:lstStyle/>
          <a:p>
            <a:pPr algn="l"/>
            <a:r>
              <a:rPr lang="en-GB" altLang="en-US" sz="4000" dirty="0">
                <a:ea typeface="ＭＳ Ｐゴシック"/>
                <a:cs typeface="ＭＳ Ｐゴシック"/>
              </a:rPr>
              <a:t>What is convergent evolution?</a:t>
            </a:r>
          </a:p>
        </p:txBody>
      </p:sp>
    </p:spTree>
    <p:extLst>
      <p:ext uri="{BB962C8B-B14F-4D97-AF65-F5344CB8AC3E}">
        <p14:creationId xmlns:p14="http://schemas.microsoft.com/office/powerpoint/2010/main" val="205611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31" name="Text Box 7"/>
          <p:cNvSpPr txBox="1">
            <a:spLocks noChangeArrowheads="1"/>
          </p:cNvSpPr>
          <p:nvPr/>
        </p:nvSpPr>
        <p:spPr bwMode="auto">
          <a:xfrm>
            <a:off x="327025" y="1653382"/>
            <a:ext cx="6534161" cy="461665"/>
          </a:xfrm>
          <a:prstGeom prst="rect">
            <a:avLst/>
          </a:prstGeom>
          <a:noFill/>
          <a:ln w="9525">
            <a:noFill/>
            <a:miter lim="800000"/>
            <a:headEnd/>
            <a:tailEnd/>
          </a:ln>
        </p:spPr>
        <p:txBody>
          <a:bodyPr wrap="none">
            <a:spAutoFit/>
          </a:bodyPr>
          <a:lstStyle/>
          <a:p>
            <a:r>
              <a:rPr lang="en-GB" sz="2400" dirty="0">
                <a:solidFill>
                  <a:srgbClr val="000000"/>
                </a:solidFill>
              </a:rPr>
              <a:t>Nobody knows the answer to this question yet!</a:t>
            </a:r>
          </a:p>
        </p:txBody>
      </p:sp>
      <p:sp>
        <p:nvSpPr>
          <p:cNvPr id="461832" name="Text Box 8"/>
          <p:cNvSpPr txBox="1">
            <a:spLocks noChangeArrowheads="1"/>
          </p:cNvSpPr>
          <p:nvPr/>
        </p:nvSpPr>
        <p:spPr bwMode="auto">
          <a:xfrm>
            <a:off x="331788" y="2089150"/>
            <a:ext cx="2563812" cy="461665"/>
          </a:xfrm>
          <a:prstGeom prst="rect">
            <a:avLst/>
          </a:prstGeom>
          <a:noFill/>
          <a:ln w="9525">
            <a:noFill/>
            <a:miter lim="800000"/>
            <a:headEnd/>
            <a:tailEnd/>
          </a:ln>
        </p:spPr>
        <p:txBody>
          <a:bodyPr>
            <a:spAutoFit/>
          </a:bodyPr>
          <a:lstStyle/>
          <a:p>
            <a:r>
              <a:rPr lang="en-GB" sz="2400" dirty="0"/>
              <a:t>The theories…</a:t>
            </a:r>
          </a:p>
        </p:txBody>
      </p:sp>
      <p:sp>
        <p:nvSpPr>
          <p:cNvPr id="461833" name="Text Box 9"/>
          <p:cNvSpPr txBox="1">
            <a:spLocks noChangeArrowheads="1"/>
          </p:cNvSpPr>
          <p:nvPr/>
        </p:nvSpPr>
        <p:spPr bwMode="auto">
          <a:xfrm>
            <a:off x="327025" y="5165725"/>
            <a:ext cx="3933825" cy="822325"/>
          </a:xfrm>
          <a:prstGeom prst="rect">
            <a:avLst/>
          </a:prstGeom>
          <a:noFill/>
          <a:ln w="9525">
            <a:noFill/>
            <a:miter lim="800000"/>
            <a:headEnd/>
            <a:tailEnd/>
          </a:ln>
        </p:spPr>
        <p:txBody>
          <a:bodyPr>
            <a:spAutoFit/>
          </a:bodyPr>
          <a:lstStyle/>
          <a:p>
            <a:r>
              <a:rPr lang="en-GB" sz="2400" dirty="0"/>
              <a:t>Do PTC tasters eat less poisonous food in the wild?</a:t>
            </a:r>
          </a:p>
        </p:txBody>
      </p:sp>
      <p:sp>
        <p:nvSpPr>
          <p:cNvPr id="461834" name="Text Box 10"/>
          <p:cNvSpPr txBox="1">
            <a:spLocks noChangeArrowheads="1"/>
          </p:cNvSpPr>
          <p:nvPr/>
        </p:nvSpPr>
        <p:spPr bwMode="auto">
          <a:xfrm>
            <a:off x="5070475" y="4418013"/>
            <a:ext cx="3841750" cy="1570037"/>
          </a:xfrm>
          <a:prstGeom prst="rect">
            <a:avLst/>
          </a:prstGeom>
          <a:noFill/>
          <a:ln w="9525">
            <a:noFill/>
            <a:miter lim="800000"/>
            <a:headEnd/>
            <a:tailEnd/>
          </a:ln>
        </p:spPr>
        <p:txBody>
          <a:bodyPr>
            <a:spAutoFit/>
          </a:bodyPr>
          <a:lstStyle/>
          <a:p>
            <a:r>
              <a:rPr lang="en-GB" sz="2400" dirty="0"/>
              <a:t>Do PTC non – tasters eat more green vegetables which are beneficial in preventing cancer?</a:t>
            </a:r>
          </a:p>
        </p:txBody>
      </p:sp>
      <p:pic>
        <p:nvPicPr>
          <p:cNvPr id="461836" name="Picture 12" descr="390651_090516150115_Brussels_Sprout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9602" y="2730500"/>
            <a:ext cx="2175234" cy="1703387"/>
          </a:xfrm>
          <a:prstGeom prst="rect">
            <a:avLst/>
          </a:prstGeom>
          <a:noFill/>
          <a:ln w="9525">
            <a:noFill/>
            <a:miter lim="800000"/>
            <a:headEnd/>
            <a:tailEnd/>
          </a:ln>
        </p:spPr>
      </p:pic>
      <p:sp>
        <p:nvSpPr>
          <p:cNvPr id="461838" name="Text Box 14"/>
          <p:cNvSpPr txBox="1">
            <a:spLocks noChangeArrowheads="1"/>
          </p:cNvSpPr>
          <p:nvPr/>
        </p:nvSpPr>
        <p:spPr bwMode="auto">
          <a:xfrm>
            <a:off x="1530804" y="6134100"/>
            <a:ext cx="6603090" cy="461665"/>
          </a:xfrm>
          <a:prstGeom prst="rect">
            <a:avLst/>
          </a:prstGeom>
          <a:solidFill>
            <a:schemeClr val="tx1"/>
          </a:solidFill>
          <a:ln w="38100">
            <a:solidFill>
              <a:srgbClr val="F79646"/>
            </a:solidFill>
            <a:miter lim="800000"/>
            <a:headEnd/>
            <a:tailEnd/>
          </a:ln>
        </p:spPr>
        <p:txBody>
          <a:bodyPr wrap="none">
            <a:spAutoFit/>
          </a:bodyPr>
          <a:lstStyle/>
          <a:p>
            <a:r>
              <a:rPr lang="en-GB" sz="2400" dirty="0">
                <a:solidFill>
                  <a:schemeClr val="bg1"/>
                </a:solidFill>
              </a:rPr>
              <a:t>Are these traits still advantageous for humans?</a:t>
            </a:r>
          </a:p>
        </p:txBody>
      </p:sp>
      <p:pic>
        <p:nvPicPr>
          <p:cNvPr id="215048" name="Picture 16" descr="080130092139-large"/>
          <p:cNvPicPr>
            <a:picLocks noChangeAspect="1" noChangeArrowheads="1"/>
          </p:cNvPicPr>
          <p:nvPr/>
        </p:nvPicPr>
        <p:blipFill>
          <a:blip r:embed="rId4" cstate="print"/>
          <a:srcRect/>
          <a:stretch>
            <a:fillRect/>
          </a:stretch>
        </p:blipFill>
        <p:spPr bwMode="auto">
          <a:xfrm>
            <a:off x="442913" y="2730500"/>
            <a:ext cx="2832100" cy="2419350"/>
          </a:xfrm>
          <a:prstGeom prst="rect">
            <a:avLst/>
          </a:prstGeom>
          <a:noFill/>
          <a:ln w="9525">
            <a:noFill/>
            <a:miter lim="800000"/>
            <a:headEnd/>
            <a:tailEnd/>
          </a:ln>
        </p:spPr>
      </p:pic>
      <p:sp>
        <p:nvSpPr>
          <p:cNvPr id="215049" name="Title 1"/>
          <p:cNvSpPr>
            <a:spLocks noGrp="1"/>
          </p:cNvSpPr>
          <p:nvPr>
            <p:ph type="title"/>
          </p:nvPr>
        </p:nvSpPr>
        <p:spPr>
          <a:xfrm>
            <a:off x="279399" y="873125"/>
            <a:ext cx="9105901" cy="844550"/>
          </a:xfrm>
        </p:spPr>
        <p:txBody>
          <a:bodyPr>
            <a:noAutofit/>
          </a:bodyPr>
          <a:lstStyle/>
          <a:p>
            <a:pPr algn="l">
              <a:defRPr/>
            </a:pPr>
            <a:r>
              <a:rPr lang="en-GB" altLang="en-US" sz="4000" dirty="0">
                <a:ea typeface="ＭＳ Ｐゴシック"/>
                <a:cs typeface="ＭＳ Ｐゴシック"/>
              </a:rPr>
              <a:t>Is it beneficial to be able to taste PTC?</a:t>
            </a:r>
          </a:p>
        </p:txBody>
      </p:sp>
    </p:spTree>
    <p:extLst>
      <p:ext uri="{BB962C8B-B14F-4D97-AF65-F5344CB8AC3E}">
        <p14:creationId xmlns:p14="http://schemas.microsoft.com/office/powerpoint/2010/main" val="4170827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8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18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18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18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1" grpId="0"/>
      <p:bldP spid="461832" grpId="0"/>
      <p:bldP spid="461833" grpId="0"/>
      <p:bldP spid="461834" grpId="0"/>
      <p:bldP spid="4618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6"/>
          <p:cNvSpPr txBox="1">
            <a:spLocks noChangeArrowheads="1"/>
          </p:cNvSpPr>
          <p:nvPr/>
        </p:nvSpPr>
        <p:spPr bwMode="auto">
          <a:xfrm>
            <a:off x="1292225" y="2268538"/>
            <a:ext cx="6559550" cy="2678112"/>
          </a:xfrm>
          <a:prstGeom prst="rect">
            <a:avLst/>
          </a:prstGeom>
          <a:solidFill>
            <a:schemeClr val="tx1"/>
          </a:solidFill>
          <a:ln w="38100">
            <a:solidFill>
              <a:srgbClr val="F79646"/>
            </a:solidFill>
            <a:miter lim="800000"/>
            <a:headEnd/>
            <a:tailEnd/>
          </a:ln>
        </p:spPr>
        <p:txBody>
          <a:bodyPr wrap="none">
            <a:spAutoFit/>
          </a:bodyPr>
          <a:lstStyle/>
          <a:p>
            <a:pPr algn="ctr"/>
            <a:r>
              <a:rPr lang="en-GB" sz="2800" b="1">
                <a:solidFill>
                  <a:schemeClr val="bg1"/>
                </a:solidFill>
              </a:rPr>
              <a:t>Are we half way through a process of </a:t>
            </a:r>
          </a:p>
          <a:p>
            <a:pPr algn="ctr"/>
            <a:r>
              <a:rPr lang="en-GB" sz="2800" b="1">
                <a:solidFill>
                  <a:schemeClr val="bg1"/>
                </a:solidFill>
              </a:rPr>
              <a:t>evolutionary change?</a:t>
            </a:r>
          </a:p>
          <a:p>
            <a:pPr algn="ctr"/>
            <a:endParaRPr lang="en-GB" sz="2800" b="1">
              <a:solidFill>
                <a:schemeClr val="bg1"/>
              </a:solidFill>
            </a:endParaRPr>
          </a:p>
          <a:p>
            <a:pPr algn="ctr"/>
            <a:r>
              <a:rPr lang="en-GB" sz="2800" b="1">
                <a:solidFill>
                  <a:schemeClr val="bg1"/>
                </a:solidFill>
              </a:rPr>
              <a:t>OR</a:t>
            </a:r>
          </a:p>
          <a:p>
            <a:pPr algn="ctr"/>
            <a:endParaRPr lang="en-GB" sz="2800" b="1">
              <a:solidFill>
                <a:schemeClr val="bg1"/>
              </a:solidFill>
            </a:endParaRPr>
          </a:p>
          <a:p>
            <a:pPr algn="ctr"/>
            <a:r>
              <a:rPr lang="en-GB" sz="2800" b="1">
                <a:solidFill>
                  <a:schemeClr val="bg1"/>
                </a:solidFill>
              </a:rPr>
              <a:t>Is balancing selection occurring?</a:t>
            </a:r>
          </a:p>
        </p:txBody>
      </p:sp>
    </p:spTree>
    <p:extLst>
      <p:ext uri="{BB962C8B-B14F-4D97-AF65-F5344CB8AC3E}">
        <p14:creationId xmlns:p14="http://schemas.microsoft.com/office/powerpoint/2010/main" val="420535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C:\Documents and Settings\n.stock\Local Settings\Temporary Internet Files\Content.IE5\SLNX8W13\MPj01442690000[1].jpg"/>
          <p:cNvPicPr>
            <a:picLocks noChangeAspect="1" noChangeArrowheads="1"/>
          </p:cNvPicPr>
          <p:nvPr/>
        </p:nvPicPr>
        <p:blipFill>
          <a:blip r:embed="rId3" cstate="print"/>
          <a:srcRect/>
          <a:stretch>
            <a:fillRect/>
          </a:stretch>
        </p:blipFill>
        <p:spPr bwMode="auto">
          <a:xfrm>
            <a:off x="4716463" y="2214563"/>
            <a:ext cx="3752850" cy="3052762"/>
          </a:xfrm>
          <a:prstGeom prst="rect">
            <a:avLst/>
          </a:prstGeom>
          <a:noFill/>
          <a:ln w="9525">
            <a:noFill/>
            <a:miter lim="800000"/>
            <a:headEnd/>
            <a:tailEnd/>
          </a:ln>
        </p:spPr>
      </p:pic>
      <p:sp>
        <p:nvSpPr>
          <p:cNvPr id="19465" name="Text Box 9"/>
          <p:cNvSpPr txBox="1">
            <a:spLocks noChangeArrowheads="1"/>
          </p:cNvSpPr>
          <p:nvPr/>
        </p:nvSpPr>
        <p:spPr bwMode="auto">
          <a:xfrm>
            <a:off x="2563813" y="1576388"/>
            <a:ext cx="4016375" cy="584200"/>
          </a:xfrm>
          <a:prstGeom prst="rect">
            <a:avLst/>
          </a:prstGeom>
          <a:noFill/>
          <a:ln>
            <a:noFill/>
          </a:ln>
          <a:effectLst/>
          <a:extLst/>
        </p:spPr>
        <p:txBody>
          <a:bodyPr wrap="none">
            <a:spAutoFit/>
          </a:bodyPr>
          <a:lstStyle/>
          <a:p>
            <a:pPr>
              <a:defRPr/>
            </a:pPr>
            <a:r>
              <a:rPr lang="en-GB" dirty="0">
                <a:solidFill>
                  <a:schemeClr val="accent6"/>
                </a:solidFill>
                <a:ea typeface="ＭＳ Ｐゴシック" charset="0"/>
                <a:cs typeface="+mn-cs"/>
              </a:rPr>
              <a:t>P</a:t>
            </a:r>
            <a:r>
              <a:rPr lang="en-GB" dirty="0">
                <a:ea typeface="ＭＳ Ｐゴシック" charset="0"/>
                <a:cs typeface="+mn-cs"/>
              </a:rPr>
              <a:t>henyl</a:t>
            </a:r>
            <a:r>
              <a:rPr lang="en-GB" dirty="0">
                <a:solidFill>
                  <a:srgbClr val="F79646"/>
                </a:solidFill>
                <a:ea typeface="ＭＳ Ｐゴシック" charset="0"/>
                <a:cs typeface="+mn-cs"/>
              </a:rPr>
              <a:t>t</a:t>
            </a:r>
            <a:r>
              <a:rPr lang="en-GB" dirty="0">
                <a:ea typeface="ＭＳ Ｐゴシック" charset="0"/>
                <a:cs typeface="+mn-cs"/>
              </a:rPr>
              <a:t>hio</a:t>
            </a:r>
            <a:r>
              <a:rPr lang="en-GB" dirty="0">
                <a:solidFill>
                  <a:srgbClr val="F79646"/>
                </a:solidFill>
                <a:ea typeface="ＭＳ Ｐゴシック" charset="0"/>
                <a:cs typeface="+mn-cs"/>
              </a:rPr>
              <a:t>c</a:t>
            </a:r>
            <a:r>
              <a:rPr lang="en-GB" dirty="0">
                <a:ea typeface="ＭＳ Ｐゴシック" charset="0"/>
                <a:cs typeface="+mn-cs"/>
              </a:rPr>
              <a:t>arbamide</a:t>
            </a:r>
            <a:endParaRPr lang="en-US" dirty="0">
              <a:ea typeface="ＭＳ Ｐゴシック" charset="0"/>
              <a:cs typeface="+mn-cs"/>
            </a:endParaRPr>
          </a:p>
        </p:txBody>
      </p:sp>
      <p:sp>
        <p:nvSpPr>
          <p:cNvPr id="20483" name="Text Box 10"/>
          <p:cNvSpPr txBox="1">
            <a:spLocks noChangeArrowheads="1"/>
          </p:cNvSpPr>
          <p:nvPr/>
        </p:nvSpPr>
        <p:spPr bwMode="auto">
          <a:xfrm>
            <a:off x="206375" y="5332412"/>
            <a:ext cx="8731250" cy="1200150"/>
          </a:xfrm>
          <a:prstGeom prst="rect">
            <a:avLst/>
          </a:prstGeom>
          <a:noFill/>
          <a:ln w="9525">
            <a:noFill/>
            <a:miter lim="800000"/>
            <a:headEnd/>
            <a:tailEnd/>
          </a:ln>
        </p:spPr>
        <p:txBody>
          <a:bodyPr>
            <a:spAutoFit/>
          </a:bodyPr>
          <a:lstStyle/>
          <a:p>
            <a:r>
              <a:rPr lang="en-GB" sz="2400" dirty="0">
                <a:solidFill>
                  <a:srgbClr val="000000"/>
                </a:solidFill>
              </a:rPr>
              <a:t>PTC has a chemical group similar to that found in </a:t>
            </a:r>
            <a:r>
              <a:rPr lang="en-GB" sz="2400" i="1" dirty="0">
                <a:solidFill>
                  <a:srgbClr val="000000"/>
                </a:solidFill>
              </a:rPr>
              <a:t>Brassica</a:t>
            </a:r>
            <a:r>
              <a:rPr lang="en-GB" sz="2400" dirty="0">
                <a:solidFill>
                  <a:srgbClr val="000000"/>
                </a:solidFill>
              </a:rPr>
              <a:t> vegetables, like Brussels sprouts and cabbage and in some wild poisonous plants</a:t>
            </a:r>
            <a:endParaRPr lang="en-US" sz="2400" dirty="0">
              <a:solidFill>
                <a:srgbClr val="000000"/>
              </a:solidFill>
            </a:endParaRPr>
          </a:p>
        </p:txBody>
      </p:sp>
      <p:sp>
        <p:nvSpPr>
          <p:cNvPr id="20484" name="Title 3"/>
          <p:cNvSpPr>
            <a:spLocks noGrp="1"/>
          </p:cNvSpPr>
          <p:nvPr>
            <p:ph type="title"/>
          </p:nvPr>
        </p:nvSpPr>
        <p:spPr>
          <a:xfrm>
            <a:off x="206375" y="725488"/>
            <a:ext cx="6851650" cy="1143000"/>
          </a:xfrm>
        </p:spPr>
        <p:txBody>
          <a:bodyPr/>
          <a:lstStyle/>
          <a:p>
            <a:pPr algn="l"/>
            <a:r>
              <a:rPr lang="en-GB" altLang="en-US" sz="4000" dirty="0">
                <a:ea typeface="ＭＳ Ｐゴシック"/>
                <a:cs typeface="ＭＳ Ｐゴシック"/>
              </a:rPr>
              <a:t>What is PTC?</a:t>
            </a:r>
          </a:p>
        </p:txBody>
      </p:sp>
      <p:pic>
        <p:nvPicPr>
          <p:cNvPr id="20485" name="Picture 4" descr="File:Phenylthiocarbamide structure.svg">
            <a:hlinkClick r:id="rId4"/>
          </p:cNvPr>
          <p:cNvPicPr>
            <a:picLocks noChangeAspect="1" noChangeArrowheads="1"/>
          </p:cNvPicPr>
          <p:nvPr/>
        </p:nvPicPr>
        <p:blipFill>
          <a:blip r:embed="rId5" cstate="print"/>
          <a:srcRect/>
          <a:stretch>
            <a:fillRect/>
          </a:stretch>
        </p:blipFill>
        <p:spPr bwMode="auto">
          <a:xfrm>
            <a:off x="712788" y="2225675"/>
            <a:ext cx="2913062" cy="3060700"/>
          </a:xfrm>
          <a:prstGeom prst="rect">
            <a:avLst/>
          </a:prstGeom>
          <a:noFill/>
          <a:ln w="9525">
            <a:noFill/>
            <a:miter lim="800000"/>
            <a:headEnd/>
            <a:tailEnd/>
          </a:ln>
        </p:spPr>
      </p:pic>
    </p:spTree>
    <p:extLst>
      <p:ext uri="{BB962C8B-B14F-4D97-AF65-F5344CB8AC3E}">
        <p14:creationId xmlns:p14="http://schemas.microsoft.com/office/powerpoint/2010/main" val="182849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Text Box 4"/>
          <p:cNvSpPr txBox="1">
            <a:spLocks noChangeArrowheads="1"/>
          </p:cNvSpPr>
          <p:nvPr/>
        </p:nvSpPr>
        <p:spPr bwMode="auto">
          <a:xfrm>
            <a:off x="252412" y="2051050"/>
            <a:ext cx="8639175" cy="1200329"/>
          </a:xfrm>
          <a:prstGeom prst="rect">
            <a:avLst/>
          </a:prstGeom>
          <a:noFill/>
          <a:ln w="9525">
            <a:noFill/>
            <a:miter lim="800000"/>
            <a:headEnd/>
            <a:tailEnd/>
          </a:ln>
        </p:spPr>
        <p:txBody>
          <a:bodyPr wrap="square">
            <a:spAutoFit/>
          </a:bodyPr>
          <a:lstStyle/>
          <a:p>
            <a:r>
              <a:rPr lang="en-GB" sz="2400" dirty="0"/>
              <a:t>Ability to taste, or not taste PTC is mostly due to changes in a</a:t>
            </a:r>
            <a:r>
              <a:rPr lang="en-GB" sz="2400" i="1" dirty="0"/>
              <a:t> </a:t>
            </a:r>
            <a:r>
              <a:rPr lang="en-GB" sz="2400" dirty="0"/>
              <a:t>gene, which encodes one of the bitter taste receptors on your tongue.</a:t>
            </a:r>
          </a:p>
        </p:txBody>
      </p:sp>
      <p:pic>
        <p:nvPicPr>
          <p:cNvPr id="346117" name="Picture 5" descr="070307_erbb2mutation_m_3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59100" y="3473450"/>
            <a:ext cx="3225800" cy="1562100"/>
          </a:xfrm>
          <a:prstGeom prst="rect">
            <a:avLst/>
          </a:prstGeom>
          <a:noFill/>
          <a:ln w="9525">
            <a:noFill/>
            <a:miter lim="800000"/>
            <a:headEnd/>
            <a:tailEnd/>
          </a:ln>
        </p:spPr>
      </p:pic>
      <p:sp>
        <p:nvSpPr>
          <p:cNvPr id="346119" name="Text Box 7"/>
          <p:cNvSpPr txBox="1">
            <a:spLocks noChangeArrowheads="1"/>
          </p:cNvSpPr>
          <p:nvPr/>
        </p:nvSpPr>
        <p:spPr bwMode="auto">
          <a:xfrm>
            <a:off x="252413" y="5864225"/>
            <a:ext cx="8639175" cy="457200"/>
          </a:xfrm>
          <a:prstGeom prst="rect">
            <a:avLst/>
          </a:prstGeom>
          <a:solidFill>
            <a:schemeClr val="tx1"/>
          </a:solidFill>
          <a:ln w="38100" cmpd="sng">
            <a:solidFill>
              <a:schemeClr val="accent6"/>
            </a:solidFill>
            <a:miter lim="800000"/>
            <a:headEnd/>
            <a:tailEnd/>
          </a:ln>
          <a:effectLst/>
          <a:extLst/>
        </p:spPr>
        <p:txBody>
          <a:bodyPr wrap="none">
            <a:spAutoFit/>
          </a:bodyPr>
          <a:lstStyle/>
          <a:p>
            <a:pPr>
              <a:defRPr/>
            </a:pPr>
            <a:r>
              <a:rPr lang="en-GB" sz="2400" dirty="0">
                <a:solidFill>
                  <a:schemeClr val="bg1"/>
                </a:solidFill>
                <a:ea typeface="ＭＳ Ｐゴシック" charset="0"/>
                <a:cs typeface="+mn-cs"/>
              </a:rPr>
              <a:t>A strong taster and a non-taster will have a </a:t>
            </a:r>
            <a:r>
              <a:rPr lang="en-GB" sz="2400" u="sng" dirty="0">
                <a:solidFill>
                  <a:schemeClr val="bg1"/>
                </a:solidFill>
                <a:ea typeface="ＭＳ Ｐゴシック" charset="0"/>
                <a:cs typeface="+mn-cs"/>
              </a:rPr>
              <a:t>different</a:t>
            </a:r>
            <a:r>
              <a:rPr lang="en-GB" sz="2400" dirty="0">
                <a:solidFill>
                  <a:schemeClr val="bg1"/>
                </a:solidFill>
                <a:ea typeface="ＭＳ Ｐゴシック" charset="0"/>
                <a:cs typeface="+mn-cs"/>
              </a:rPr>
              <a:t> DNA code</a:t>
            </a:r>
          </a:p>
        </p:txBody>
      </p:sp>
      <p:sp>
        <p:nvSpPr>
          <p:cNvPr id="2" name="Title 1"/>
          <p:cNvSpPr>
            <a:spLocks noGrp="1"/>
          </p:cNvSpPr>
          <p:nvPr>
            <p:ph type="title"/>
          </p:nvPr>
        </p:nvSpPr>
        <p:spPr>
          <a:xfrm>
            <a:off x="252412" y="717550"/>
            <a:ext cx="8991600" cy="215900"/>
          </a:xfrm>
        </p:spPr>
        <p:txBody>
          <a:bodyPr>
            <a:normAutofit fontScale="90000"/>
          </a:bodyPr>
          <a:lstStyle/>
          <a:p>
            <a:pPr algn="l">
              <a:defRPr/>
            </a:pPr>
            <a:r>
              <a:rPr lang="en-GB" dirty="0">
                <a:cs typeface="+mj-cs"/>
              </a:rPr>
              <a:t>Why can some people taste PTC, and some not?</a:t>
            </a:r>
          </a:p>
        </p:txBody>
      </p:sp>
    </p:spTree>
    <p:extLst>
      <p:ext uri="{BB962C8B-B14F-4D97-AF65-F5344CB8AC3E}">
        <p14:creationId xmlns:p14="http://schemas.microsoft.com/office/powerpoint/2010/main" val="114052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61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p:bldP spid="346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p:cNvSpPr>
          <p:nvPr/>
        </p:nvSpPr>
        <p:spPr bwMode="auto">
          <a:xfrm>
            <a:off x="1943100" y="1601788"/>
            <a:ext cx="6977063" cy="4375150"/>
          </a:xfrm>
          <a:prstGeom prst="rect">
            <a:avLst/>
          </a:prstGeom>
          <a:noFill/>
          <a:ln w="9525">
            <a:noFill/>
            <a:miter lim="800000"/>
            <a:headEnd/>
            <a:tailEnd/>
          </a:ln>
        </p:spPr>
        <p:txBody>
          <a:bodyPr/>
          <a:lstStyle/>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a:t>
            </a:r>
          </a:p>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cctttctgcactgggtggcaaccaggtctttagattagccaactagagaagagaagtaga atagccaattagagaagtgacatcatgttgactctaactcgcatccgcactgtgtcctat gaagtcaggagtacatttctgttcatttcagtcctggagtttgcagtggggtttctgacc aatg</a:t>
            </a:r>
            <a:r>
              <a:rPr lang="en-GB" altLang="en-US" sz="1400" b="1">
                <a:solidFill>
                  <a:srgbClr val="F79646"/>
                </a:solidFill>
                <a:latin typeface="Courier New" pitchFamily="49" charset="0"/>
                <a:cs typeface="Courier New" pitchFamily="49" charset="0"/>
              </a:rPr>
              <a:t>ccttcgttttcttggtgaatttttgggatgtagtgaagaggcagccactgagcaac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agtgattgtgtgctgctgtgtctcagcatcagccggcttttcctgcatggactgctgttc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ctgagtgctatccagcttacccacttccagaagttgagtgaaccactgaaccacagctac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caagccatcatcatgctatggatgattgcaaaccaagccaacct</a:t>
            </a:r>
            <a:r>
              <a:rPr lang="en-GB" altLang="en-US" sz="1400">
                <a:latin typeface="Courier New" pitchFamily="49" charset="0"/>
                <a:cs typeface="Courier New" pitchFamily="49" charset="0"/>
              </a:rPr>
              <a:t>ctggcttgctgcctgc ctcagcctgctttactgctccaagctcatccgtttctctcacaccttcctgatctgcttg gcaagctgggtctccaggaagatctcccagatgctcctgggtattattctttgctcctgc atctgcactgtcctctgtgtttggtgcttttttagcagacctcacttcacagtcacaact gtgctattcatgaataacaatacaaggctcaactggcagattaaagatctcaatttattt tattcctttctcttctgctatctgtggtctgtgcctcctttcctattgtttctggtttct tctgggatgctgactgtctccctgggaaggcacatgaggacaatgaaggtctataccaga aactctcgtgaccccagcctggaggcccacattaaagccctcaagtctcttgtctccttt ttctgcttctttgtgatatcatcctgtgctgccttcatctctgtgcccctactgattctg tggcgcgacaaaataggggtgatggtttgtgttgggataatggcagcttgtccctctggg catgcagccatcctgatctcaggcaatgccaagttgaggagagctgtgatgaccattctg ctctgggctcagagcagcctgaaggtaagagccgaccacaaggcagattcccggacactg tgctgagaatggacatgaaatgagctcttcattaatacgcctgtgagtcttcataaatat </a:t>
            </a:r>
          </a:p>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gcc</a:t>
            </a:r>
            <a:endParaRPr lang="en-US" altLang="en-US" sz="1400">
              <a:cs typeface="Courier New" pitchFamily="49" charset="0"/>
            </a:endParaRPr>
          </a:p>
        </p:txBody>
      </p:sp>
      <p:pic>
        <p:nvPicPr>
          <p:cNvPr id="80898" name="Picture 5" descr="Chromosome 7.bmp"/>
          <p:cNvPicPr>
            <a:picLocks noChangeAspect="1"/>
          </p:cNvPicPr>
          <p:nvPr/>
        </p:nvPicPr>
        <p:blipFill>
          <a:blip r:embed="rId3" cstate="screen">
            <a:extLst>
              <a:ext uri="{28A0092B-C50C-407E-A947-70E740481C1C}">
                <a14:useLocalDpi xmlns:a14="http://schemas.microsoft.com/office/drawing/2010/main"/>
              </a:ext>
            </a:extLst>
          </a:blip>
          <a:srcRect t="3143"/>
          <a:stretch>
            <a:fillRect/>
          </a:stretch>
        </p:blipFill>
        <p:spPr bwMode="auto">
          <a:xfrm>
            <a:off x="614363" y="1538288"/>
            <a:ext cx="762000" cy="4838700"/>
          </a:xfrm>
          <a:prstGeom prst="rect">
            <a:avLst/>
          </a:prstGeom>
          <a:noFill/>
          <a:ln w="9525">
            <a:noFill/>
            <a:miter lim="800000"/>
            <a:headEnd/>
            <a:tailEnd/>
          </a:ln>
        </p:spPr>
      </p:pic>
      <p:sp>
        <p:nvSpPr>
          <p:cNvPr id="9" name="Left Brace 8"/>
          <p:cNvSpPr>
            <a:spLocks/>
          </p:cNvSpPr>
          <p:nvPr/>
        </p:nvSpPr>
        <p:spPr bwMode="auto">
          <a:xfrm>
            <a:off x="2143125" y="1862138"/>
            <a:ext cx="152400" cy="3884612"/>
          </a:xfrm>
          <a:prstGeom prst="leftBrace">
            <a:avLst>
              <a:gd name="adj1" fmla="val 8379"/>
              <a:gd name="adj2" fmla="val 50000"/>
            </a:avLst>
          </a:prstGeom>
          <a:noFill/>
          <a:ln w="9525">
            <a:solidFill>
              <a:schemeClr val="tx1"/>
            </a:solidFill>
            <a:round/>
            <a:headEnd/>
            <a:tailEnd/>
          </a:ln>
          <a:extLst/>
        </p:spPr>
        <p:txBody>
          <a:bodyPr anchor="ctr"/>
          <a:lstStyle/>
          <a:p>
            <a:pPr algn="ctr" fontAlgn="auto">
              <a:spcBef>
                <a:spcPts val="0"/>
              </a:spcBef>
              <a:spcAft>
                <a:spcPts val="0"/>
              </a:spcAft>
              <a:defRPr/>
            </a:pPr>
            <a:endParaRPr lang="en-GB" sz="1800">
              <a:latin typeface="+mn-lt"/>
              <a:ea typeface="+mn-ea"/>
              <a:cs typeface="+mn-cs"/>
            </a:endParaRPr>
          </a:p>
        </p:txBody>
      </p:sp>
      <p:cxnSp>
        <p:nvCxnSpPr>
          <p:cNvPr id="80900" name="Straight Connector 10"/>
          <p:cNvCxnSpPr>
            <a:cxnSpLocks noChangeShapeType="1"/>
            <a:stCxn id="9" idx="1"/>
          </p:cNvCxnSpPr>
          <p:nvPr/>
        </p:nvCxnSpPr>
        <p:spPr bwMode="auto">
          <a:xfrm flipH="1">
            <a:off x="1314450" y="3805238"/>
            <a:ext cx="828675" cy="2051050"/>
          </a:xfrm>
          <a:prstGeom prst="line">
            <a:avLst/>
          </a:prstGeom>
          <a:noFill/>
          <a:ln w="9525">
            <a:solidFill>
              <a:schemeClr val="tx1"/>
            </a:solidFill>
            <a:round/>
            <a:headEnd/>
            <a:tailEnd/>
          </a:ln>
        </p:spPr>
      </p:cxnSp>
      <p:sp>
        <p:nvSpPr>
          <p:cNvPr id="80901" name="TextBox 11"/>
          <p:cNvSpPr txBox="1">
            <a:spLocks noChangeArrowheads="1"/>
          </p:cNvSpPr>
          <p:nvPr/>
        </p:nvSpPr>
        <p:spPr bwMode="auto">
          <a:xfrm>
            <a:off x="285750" y="6345238"/>
            <a:ext cx="1857375" cy="369887"/>
          </a:xfrm>
          <a:prstGeom prst="rect">
            <a:avLst/>
          </a:prstGeom>
          <a:noFill/>
          <a:ln w="9525">
            <a:noFill/>
            <a:miter lim="800000"/>
            <a:headEnd/>
            <a:tailEnd/>
          </a:ln>
        </p:spPr>
        <p:txBody>
          <a:bodyPr>
            <a:spAutoFit/>
          </a:bodyPr>
          <a:lstStyle/>
          <a:p>
            <a:pPr algn="ctr"/>
            <a:r>
              <a:rPr lang="en-GB" altLang="en-US" sz="1800"/>
              <a:t>Chromosome 7</a:t>
            </a:r>
          </a:p>
        </p:txBody>
      </p:sp>
      <p:sp>
        <p:nvSpPr>
          <p:cNvPr id="80902" name="Title 1"/>
          <p:cNvSpPr>
            <a:spLocks noGrp="1"/>
          </p:cNvSpPr>
          <p:nvPr>
            <p:ph type="title"/>
          </p:nvPr>
        </p:nvSpPr>
        <p:spPr>
          <a:xfrm>
            <a:off x="0" y="661988"/>
            <a:ext cx="6851650" cy="1143000"/>
          </a:xfrm>
        </p:spPr>
        <p:txBody>
          <a:bodyPr/>
          <a:lstStyle/>
          <a:p>
            <a:r>
              <a:rPr lang="en-GB" altLang="en-US" sz="4000" i="1" dirty="0">
                <a:ea typeface="ＭＳ Ｐゴシック"/>
                <a:cs typeface="ＭＳ Ｐゴシック"/>
              </a:rPr>
              <a:t>TAS2R38</a:t>
            </a:r>
            <a:r>
              <a:rPr lang="en-GB" altLang="en-US" sz="4000" dirty="0">
                <a:ea typeface="ＭＳ Ｐゴシック"/>
                <a:cs typeface="ＭＳ Ｐゴシック"/>
              </a:rPr>
              <a:t> gene – DNA code</a:t>
            </a:r>
          </a:p>
        </p:txBody>
      </p:sp>
    </p:spTree>
    <p:extLst>
      <p:ext uri="{BB962C8B-B14F-4D97-AF65-F5344CB8AC3E}">
        <p14:creationId xmlns:p14="http://schemas.microsoft.com/office/powerpoint/2010/main" val="19734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4"/>
          <p:cNvSpPr txBox="1">
            <a:spLocks noChangeArrowheads="1"/>
          </p:cNvSpPr>
          <p:nvPr/>
        </p:nvSpPr>
        <p:spPr bwMode="auto">
          <a:xfrm>
            <a:off x="344488" y="1590675"/>
            <a:ext cx="8455025" cy="830997"/>
          </a:xfrm>
          <a:prstGeom prst="rect">
            <a:avLst/>
          </a:prstGeom>
          <a:solidFill>
            <a:schemeClr val="tx1"/>
          </a:solidFill>
          <a:ln w="38100">
            <a:solidFill>
              <a:srgbClr val="F79646"/>
            </a:solidFill>
            <a:miter lim="800000"/>
            <a:headEnd/>
            <a:tailEnd/>
          </a:ln>
        </p:spPr>
        <p:txBody>
          <a:bodyPr>
            <a:spAutoFit/>
          </a:bodyPr>
          <a:lstStyle/>
          <a:p>
            <a:pPr algn="ctr"/>
            <a:r>
              <a:rPr lang="en-GB" sz="2400" dirty="0">
                <a:solidFill>
                  <a:schemeClr val="bg1"/>
                </a:solidFill>
              </a:rPr>
              <a:t>How does our </a:t>
            </a:r>
            <a:r>
              <a:rPr lang="en-GB" sz="2400" i="1" dirty="0">
                <a:solidFill>
                  <a:schemeClr val="bg1"/>
                </a:solidFill>
              </a:rPr>
              <a:t>TAS2R38</a:t>
            </a:r>
            <a:r>
              <a:rPr lang="en-GB" sz="2400" dirty="0">
                <a:solidFill>
                  <a:schemeClr val="bg1"/>
                </a:solidFill>
              </a:rPr>
              <a:t> gene makes us a PTC taster or non-taster?</a:t>
            </a:r>
          </a:p>
        </p:txBody>
      </p:sp>
      <p:pic>
        <p:nvPicPr>
          <p:cNvPr id="119810" name="Picture 2" descr="http://158.130.17.5/~myl/languagelog/archives/chim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9913" y="2671763"/>
            <a:ext cx="5464175" cy="4116387"/>
          </a:xfrm>
          <a:prstGeom prst="rect">
            <a:avLst/>
          </a:prstGeom>
          <a:noFill/>
          <a:ln w="9525">
            <a:noFill/>
            <a:miter lim="800000"/>
            <a:headEnd/>
            <a:tailEnd/>
          </a:ln>
        </p:spPr>
      </p:pic>
      <p:sp>
        <p:nvSpPr>
          <p:cNvPr id="119811" name="Title 1"/>
          <p:cNvSpPr>
            <a:spLocks noGrp="1"/>
          </p:cNvSpPr>
          <p:nvPr>
            <p:ph type="title"/>
          </p:nvPr>
        </p:nvSpPr>
        <p:spPr>
          <a:xfrm>
            <a:off x="344488" y="696913"/>
            <a:ext cx="6851650" cy="1143000"/>
          </a:xfrm>
        </p:spPr>
        <p:txBody>
          <a:bodyPr/>
          <a:lstStyle/>
          <a:p>
            <a:pPr algn="l"/>
            <a:r>
              <a:rPr lang="en-GB" altLang="en-US" sz="4000" dirty="0">
                <a:ea typeface="ＭＳ Ｐゴシック"/>
                <a:cs typeface="ＭＳ Ｐゴシック"/>
              </a:rPr>
              <a:t>Genotype and phenotype</a:t>
            </a:r>
          </a:p>
        </p:txBody>
      </p:sp>
    </p:spTree>
    <p:extLst>
      <p:ext uri="{BB962C8B-B14F-4D97-AF65-F5344CB8AC3E}">
        <p14:creationId xmlns:p14="http://schemas.microsoft.com/office/powerpoint/2010/main" val="59299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4" name="Text Box 10"/>
          <p:cNvSpPr txBox="1">
            <a:spLocks noChangeArrowheads="1"/>
          </p:cNvSpPr>
          <p:nvPr/>
        </p:nvSpPr>
        <p:spPr bwMode="auto">
          <a:xfrm>
            <a:off x="777139" y="5449854"/>
            <a:ext cx="7589723" cy="830997"/>
          </a:xfrm>
          <a:prstGeom prst="rect">
            <a:avLst/>
          </a:prstGeom>
          <a:solidFill>
            <a:schemeClr val="tx1"/>
          </a:solidFill>
          <a:ln w="38100">
            <a:solidFill>
              <a:schemeClr val="accent6"/>
            </a:solidFill>
            <a:miter lim="800000"/>
            <a:headEnd/>
            <a:tailEnd/>
          </a:ln>
          <a:effectLst/>
          <a:extLst/>
        </p:spPr>
        <p:txBody>
          <a:bodyPr wrap="square">
            <a:spAutoFit/>
          </a:bodyPr>
          <a:lstStyle/>
          <a:p>
            <a:pPr algn="ctr">
              <a:defRPr/>
            </a:pPr>
            <a:r>
              <a:rPr lang="en-GB" sz="2400" dirty="0">
                <a:solidFill>
                  <a:schemeClr val="bg1"/>
                </a:solidFill>
                <a:ea typeface="ＭＳ Ｐゴシック" charset="0"/>
                <a:cs typeface="+mn-cs"/>
              </a:rPr>
              <a:t>3 common variants in </a:t>
            </a:r>
            <a:r>
              <a:rPr lang="en-GB" sz="2400" i="1" dirty="0">
                <a:solidFill>
                  <a:schemeClr val="bg1"/>
                </a:solidFill>
                <a:ea typeface="ＭＳ Ｐゴシック" charset="0"/>
                <a:cs typeface="+mn-cs"/>
              </a:rPr>
              <a:t>TAS2R38</a:t>
            </a:r>
            <a:r>
              <a:rPr lang="en-GB" sz="2400" dirty="0">
                <a:solidFill>
                  <a:schemeClr val="bg1"/>
                </a:solidFill>
                <a:ea typeface="ＭＳ Ｐゴシック" charset="0"/>
                <a:cs typeface="+mn-cs"/>
              </a:rPr>
              <a:t> gene between tasters and non-tasters (white marks)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132" t="13396" r="3585" b="6504"/>
          <a:stretch/>
        </p:blipFill>
        <p:spPr>
          <a:xfrm>
            <a:off x="15575" y="330927"/>
            <a:ext cx="9112850" cy="4788000"/>
          </a:xfrm>
          <a:prstGeom prst="rect">
            <a:avLst/>
          </a:prstGeom>
        </p:spPr>
      </p:pic>
    </p:spTree>
    <p:extLst>
      <p:ext uri="{BB962C8B-B14F-4D97-AF65-F5344CB8AC3E}">
        <p14:creationId xmlns:p14="http://schemas.microsoft.com/office/powerpoint/2010/main" val="140047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3"/>
          <p:cNvSpPr txBox="1">
            <a:spLocks noChangeArrowheads="1"/>
          </p:cNvSpPr>
          <p:nvPr/>
        </p:nvSpPr>
        <p:spPr bwMode="auto">
          <a:xfrm>
            <a:off x="147638" y="1641475"/>
            <a:ext cx="8848725" cy="1104900"/>
          </a:xfrm>
          <a:prstGeom prst="rect">
            <a:avLst/>
          </a:prstGeom>
          <a:solidFill>
            <a:schemeClr val="tx1"/>
          </a:solidFill>
          <a:ln w="38100">
            <a:solidFill>
              <a:srgbClr val="F79646"/>
            </a:solidFill>
            <a:miter lim="800000"/>
            <a:headEnd/>
            <a:tailEnd/>
          </a:ln>
        </p:spPr>
        <p:txBody>
          <a:bodyPr>
            <a:spAutoFit/>
          </a:bodyPr>
          <a:lstStyle/>
          <a:p>
            <a:pPr algn="ctr"/>
            <a:r>
              <a:rPr lang="en-GB" b="1">
                <a:solidFill>
                  <a:schemeClr val="bg1"/>
                </a:solidFill>
              </a:rPr>
              <a:t>This workshop looks at one DNA variation involved in PTC tasting</a:t>
            </a:r>
          </a:p>
        </p:txBody>
      </p:sp>
      <p:sp>
        <p:nvSpPr>
          <p:cNvPr id="349196" name="Text Box 12"/>
          <p:cNvSpPr txBox="1">
            <a:spLocks noChangeArrowheads="1"/>
          </p:cNvSpPr>
          <p:nvPr/>
        </p:nvSpPr>
        <p:spPr bwMode="auto">
          <a:xfrm>
            <a:off x="1163638" y="5862638"/>
            <a:ext cx="6816725" cy="860425"/>
          </a:xfrm>
          <a:prstGeom prst="rect">
            <a:avLst/>
          </a:prstGeom>
          <a:solidFill>
            <a:schemeClr val="tx1"/>
          </a:solidFill>
          <a:ln w="38100">
            <a:solidFill>
              <a:srgbClr val="F79646"/>
            </a:solidFill>
            <a:miter lim="800000"/>
            <a:headEnd/>
            <a:tailEnd/>
          </a:ln>
        </p:spPr>
        <p:txBody>
          <a:bodyPr wrap="none">
            <a:spAutoFit/>
          </a:bodyPr>
          <a:lstStyle/>
          <a:p>
            <a:pPr algn="ctr"/>
            <a:r>
              <a:rPr lang="en-GB" sz="2400">
                <a:solidFill>
                  <a:schemeClr val="bg1"/>
                </a:solidFill>
              </a:rPr>
              <a:t>Human PTC tasters have a C at position 145</a:t>
            </a:r>
          </a:p>
          <a:p>
            <a:pPr algn="ctr"/>
            <a:r>
              <a:rPr lang="en-GB" sz="2400">
                <a:solidFill>
                  <a:schemeClr val="bg1"/>
                </a:solidFill>
              </a:rPr>
              <a:t>Human PTC non-tasters have a G at position145</a:t>
            </a:r>
          </a:p>
        </p:txBody>
      </p:sp>
      <p:sp>
        <p:nvSpPr>
          <p:cNvPr id="123909" name="Title 1"/>
          <p:cNvSpPr>
            <a:spLocks noGrp="1"/>
          </p:cNvSpPr>
          <p:nvPr>
            <p:ph type="title"/>
          </p:nvPr>
        </p:nvSpPr>
        <p:spPr>
          <a:xfrm>
            <a:off x="147638" y="719193"/>
            <a:ext cx="6851650" cy="1143000"/>
          </a:xfrm>
        </p:spPr>
        <p:txBody>
          <a:bodyPr/>
          <a:lstStyle/>
          <a:p>
            <a:pPr algn="l"/>
            <a:r>
              <a:rPr lang="en-GB" altLang="en-US" sz="4000" i="1" dirty="0">
                <a:ea typeface="ＭＳ Ｐゴシック"/>
                <a:cs typeface="ＭＳ Ｐゴシック"/>
              </a:rPr>
              <a:t>TAS2R38 variants</a:t>
            </a:r>
          </a:p>
        </p:txBody>
      </p:sp>
      <p:sp>
        <p:nvSpPr>
          <p:cNvPr id="13" name="Text Box 6"/>
          <p:cNvSpPr txBox="1">
            <a:spLocks noChangeArrowheads="1"/>
          </p:cNvSpPr>
          <p:nvPr/>
        </p:nvSpPr>
        <p:spPr bwMode="auto">
          <a:xfrm>
            <a:off x="88136" y="2833688"/>
            <a:ext cx="4506913" cy="457200"/>
          </a:xfrm>
          <a:prstGeom prst="rect">
            <a:avLst/>
          </a:prstGeom>
          <a:noFill/>
          <a:ln w="9525">
            <a:noFill/>
            <a:miter lim="800000"/>
            <a:headEnd/>
            <a:tailEnd/>
          </a:ln>
        </p:spPr>
        <p:txBody>
          <a:bodyPr wrap="none">
            <a:spAutoFit/>
          </a:bodyPr>
          <a:lstStyle/>
          <a:p>
            <a:r>
              <a:rPr lang="en-GB" sz="2400" b="1" dirty="0"/>
              <a:t>Human </a:t>
            </a:r>
            <a:r>
              <a:rPr lang="en-GB" sz="2400" b="1" i="1" dirty="0"/>
              <a:t>TAS2R38</a:t>
            </a:r>
            <a:r>
              <a:rPr lang="en-GB" sz="2400" b="1" dirty="0"/>
              <a:t> DNA (taster)</a:t>
            </a:r>
          </a:p>
        </p:txBody>
      </p:sp>
      <p:sp>
        <p:nvSpPr>
          <p:cNvPr id="14" name="Text Box 10"/>
          <p:cNvSpPr txBox="1">
            <a:spLocks noChangeArrowheads="1"/>
          </p:cNvSpPr>
          <p:nvPr/>
        </p:nvSpPr>
        <p:spPr bwMode="auto">
          <a:xfrm>
            <a:off x="88136" y="4427538"/>
            <a:ext cx="5249863" cy="457200"/>
          </a:xfrm>
          <a:prstGeom prst="rect">
            <a:avLst/>
          </a:prstGeom>
          <a:noFill/>
          <a:ln w="9525">
            <a:noFill/>
            <a:miter lim="800000"/>
            <a:headEnd/>
            <a:tailEnd/>
          </a:ln>
        </p:spPr>
        <p:txBody>
          <a:bodyPr wrap="none">
            <a:spAutoFit/>
          </a:bodyPr>
          <a:lstStyle/>
          <a:p>
            <a:r>
              <a:rPr lang="en-GB" sz="2400" b="1" dirty="0"/>
              <a:t>Human </a:t>
            </a:r>
            <a:r>
              <a:rPr lang="en-GB" sz="2400" b="1" i="1" dirty="0"/>
              <a:t>TAS2R38</a:t>
            </a:r>
            <a:r>
              <a:rPr lang="en-GB" sz="2400" b="1" dirty="0"/>
              <a:t> DNA (non- taster)</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987126"/>
            <a:ext cx="9036000" cy="316845"/>
          </a:xfrm>
          <a:prstGeom prst="rect">
            <a:avLst/>
          </a:prstGeom>
        </p:spPr>
      </p:pic>
      <p:pic>
        <p:nvPicPr>
          <p:cNvPr id="7680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3526759"/>
            <a:ext cx="9000000" cy="30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2"/>
          <p:cNvSpPr/>
          <p:nvPr/>
        </p:nvSpPr>
        <p:spPr>
          <a:xfrm>
            <a:off x="5337999" y="3862587"/>
            <a:ext cx="291620" cy="42297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5337999" y="5324598"/>
            <a:ext cx="291620" cy="422974"/>
          </a:xfrm>
          <a:prstGeom prst="upArrow">
            <a:avLst/>
          </a:prstGeom>
          <a:solidFill>
            <a:srgbClr val="CCD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2941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0"/>
                                          </p:stCondLst>
                                        </p:cTn>
                                        <p:tgtEl>
                                          <p:spTgt spid="349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6" grpId="0" animBg="1"/>
      <p:bldP spid="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p:cNvSpPr>
          <p:nvPr/>
        </p:nvSpPr>
        <p:spPr bwMode="auto">
          <a:xfrm>
            <a:off x="1943100" y="1601788"/>
            <a:ext cx="8229600" cy="5072062"/>
          </a:xfrm>
          <a:prstGeom prst="rect">
            <a:avLst/>
          </a:prstGeom>
          <a:noFill/>
          <a:ln w="9525">
            <a:noFill/>
            <a:miter lim="800000"/>
            <a:headEnd/>
            <a:tailEnd/>
          </a:ln>
        </p:spPr>
        <p:txBody>
          <a:bodyPr/>
          <a:lstStyle/>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a:t>
            </a:r>
          </a:p>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cctttctgcactgggtggcaaccaggtctttagattagccaactagagaagagaagtaga atagccaattagagaagtgacatcatgttgactctaactcgcatccgcactgtgtcctat gaagtcaggagtacatttctgttcatttcagtcctggagtttgcagtggggtttctgacc aatg</a:t>
            </a:r>
            <a:r>
              <a:rPr lang="en-GB" altLang="en-US" sz="1400" b="1">
                <a:solidFill>
                  <a:srgbClr val="F79646"/>
                </a:solidFill>
                <a:latin typeface="Courier New" pitchFamily="49" charset="0"/>
                <a:cs typeface="Courier New" pitchFamily="49" charset="0"/>
              </a:rPr>
              <a:t>ccttcgttttcttggtgaatttttgggatgtagtgaagaggcaggcactgagcaac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agtgattgtgtgctgctgtgtctcagcatcagccggcttttcctgcatggactgctgttc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ctgagtgctatccagcttacccacttccagaagttgagtgaaccactgaaccacagctac</a:t>
            </a:r>
            <a:r>
              <a:rPr lang="en-GB" altLang="en-US" sz="1400">
                <a:solidFill>
                  <a:srgbClr val="F79646"/>
                </a:solidFill>
                <a:latin typeface="Courier New" pitchFamily="49" charset="0"/>
                <a:cs typeface="Courier New" pitchFamily="49" charset="0"/>
              </a:rPr>
              <a:t> </a:t>
            </a:r>
            <a:r>
              <a:rPr lang="en-GB" altLang="en-US" sz="1400" b="1">
                <a:solidFill>
                  <a:srgbClr val="F79646"/>
                </a:solidFill>
                <a:latin typeface="Courier New" pitchFamily="49" charset="0"/>
                <a:cs typeface="Courier New" pitchFamily="49" charset="0"/>
              </a:rPr>
              <a:t>caagccatcatcatgctatggatgattgcaaaccaagccaacct</a:t>
            </a:r>
            <a:r>
              <a:rPr lang="en-GB" altLang="en-US" sz="1400">
                <a:latin typeface="Courier New" pitchFamily="49" charset="0"/>
                <a:cs typeface="Courier New" pitchFamily="49" charset="0"/>
              </a:rPr>
              <a:t>ctggcttgctgcctgc ctcagcctgctttactgctccaagctcatccgtttctctcacaccttcctgatctgcttg gcaagctgggtctccaggaagatctcccagatgctcctgggtattattctttgctcctgc atctgcactgtcctctgtgtttggtgcttttttagcagacctcacttcacagtcacaact gtgctattcatgaataacaatacaaggctcaactggcagattaaagatctcaatttattt tattcctttctcttctgctatctgtggtctgtgcctcctttcctattgtttctggtttct tctgggatgctgactgtctccctgggaaggcacatgaggacaatgaaggtctataccaga aactctcgtgaccccagcctggaggcccacattaaagccctcaagtctcttgtctccttt ttctgcttctttgtgatatcatcctgtgctgccttcatctctgtgcccctactgattctg tggcgcgacaaaataggggtgatggtttgtgttgggataatggcagcttgtccctctggg catgcagccatcctgatctcaggcaatgccaagttgaggagagctgtgatgaccattctg ctctgggctcagagcagcctgaaggtaagagccgaccacaaggcagattcccggacactg tgctgagaatggacatgaaatgagctcttcattaatacgcctgtgagtcttcataaatat </a:t>
            </a:r>
          </a:p>
          <a:p>
            <a:pPr marL="342900" indent="-342900">
              <a:lnSpc>
                <a:spcPct val="90000"/>
              </a:lnSpc>
              <a:spcBef>
                <a:spcPct val="20000"/>
              </a:spcBef>
              <a:buFont typeface="Arial" charset="0"/>
              <a:buNone/>
            </a:pPr>
            <a:r>
              <a:rPr lang="en-GB" altLang="en-US" sz="1400">
                <a:latin typeface="Courier New" pitchFamily="49" charset="0"/>
                <a:cs typeface="Courier New" pitchFamily="49" charset="0"/>
              </a:rPr>
              <a:t>   gcc</a:t>
            </a:r>
            <a:endParaRPr lang="en-US" altLang="en-US" sz="1400">
              <a:cs typeface="Courier New" pitchFamily="49" charset="0"/>
            </a:endParaRPr>
          </a:p>
        </p:txBody>
      </p:sp>
      <p:pic>
        <p:nvPicPr>
          <p:cNvPr id="125954" name="Picture 5" descr="Chromosome 7.bmp"/>
          <p:cNvPicPr>
            <a:picLocks noChangeAspect="1"/>
          </p:cNvPicPr>
          <p:nvPr/>
        </p:nvPicPr>
        <p:blipFill>
          <a:blip r:embed="rId3" cstate="screen">
            <a:extLst>
              <a:ext uri="{28A0092B-C50C-407E-A947-70E740481C1C}">
                <a14:useLocalDpi xmlns:a14="http://schemas.microsoft.com/office/drawing/2010/main"/>
              </a:ext>
            </a:extLst>
          </a:blip>
          <a:srcRect t="3143"/>
          <a:stretch>
            <a:fillRect/>
          </a:stretch>
        </p:blipFill>
        <p:spPr bwMode="auto">
          <a:xfrm>
            <a:off x="658813" y="1611313"/>
            <a:ext cx="749300" cy="4765675"/>
          </a:xfrm>
          <a:prstGeom prst="rect">
            <a:avLst/>
          </a:prstGeom>
          <a:noFill/>
          <a:ln w="9525">
            <a:noFill/>
            <a:miter lim="800000"/>
            <a:headEnd/>
            <a:tailEnd/>
          </a:ln>
        </p:spPr>
      </p:pic>
      <p:sp>
        <p:nvSpPr>
          <p:cNvPr id="9" name="Left Brace 8"/>
          <p:cNvSpPr>
            <a:spLocks/>
          </p:cNvSpPr>
          <p:nvPr/>
        </p:nvSpPr>
        <p:spPr bwMode="auto">
          <a:xfrm>
            <a:off x="2143125" y="1862138"/>
            <a:ext cx="152400" cy="3884612"/>
          </a:xfrm>
          <a:prstGeom prst="leftBrace">
            <a:avLst>
              <a:gd name="adj1" fmla="val 8379"/>
              <a:gd name="adj2" fmla="val 50000"/>
            </a:avLst>
          </a:prstGeom>
          <a:noFill/>
          <a:ln w="9525">
            <a:solidFill>
              <a:schemeClr val="tx1"/>
            </a:solidFill>
            <a:round/>
            <a:headEnd/>
            <a:tailEnd/>
          </a:ln>
          <a:extLst/>
        </p:spPr>
        <p:txBody>
          <a:bodyPr anchor="ctr"/>
          <a:lstStyle/>
          <a:p>
            <a:pPr algn="ctr" fontAlgn="auto">
              <a:spcBef>
                <a:spcPts val="0"/>
              </a:spcBef>
              <a:spcAft>
                <a:spcPts val="0"/>
              </a:spcAft>
              <a:defRPr/>
            </a:pPr>
            <a:endParaRPr lang="en-GB" sz="1800">
              <a:latin typeface="+mn-lt"/>
              <a:ea typeface="+mn-ea"/>
              <a:cs typeface="+mn-cs"/>
            </a:endParaRPr>
          </a:p>
        </p:txBody>
      </p:sp>
      <p:cxnSp>
        <p:nvCxnSpPr>
          <p:cNvPr id="125956" name="Straight Connector 10"/>
          <p:cNvCxnSpPr>
            <a:cxnSpLocks noChangeShapeType="1"/>
            <a:stCxn id="9" idx="1"/>
          </p:cNvCxnSpPr>
          <p:nvPr/>
        </p:nvCxnSpPr>
        <p:spPr bwMode="auto">
          <a:xfrm flipH="1">
            <a:off x="1363663" y="3805238"/>
            <a:ext cx="779462" cy="2065337"/>
          </a:xfrm>
          <a:prstGeom prst="line">
            <a:avLst/>
          </a:prstGeom>
          <a:noFill/>
          <a:ln w="9525">
            <a:solidFill>
              <a:schemeClr val="tx1"/>
            </a:solidFill>
            <a:round/>
            <a:headEnd/>
            <a:tailEnd/>
          </a:ln>
        </p:spPr>
      </p:cxnSp>
      <p:sp>
        <p:nvSpPr>
          <p:cNvPr id="125957" name="TextBox 11"/>
          <p:cNvSpPr txBox="1">
            <a:spLocks noChangeArrowheads="1"/>
          </p:cNvSpPr>
          <p:nvPr/>
        </p:nvSpPr>
        <p:spPr bwMode="auto">
          <a:xfrm>
            <a:off x="285750" y="6345238"/>
            <a:ext cx="1857375" cy="369887"/>
          </a:xfrm>
          <a:prstGeom prst="rect">
            <a:avLst/>
          </a:prstGeom>
          <a:noFill/>
          <a:ln w="9525">
            <a:noFill/>
            <a:miter lim="800000"/>
            <a:headEnd/>
            <a:tailEnd/>
          </a:ln>
        </p:spPr>
        <p:txBody>
          <a:bodyPr>
            <a:spAutoFit/>
          </a:bodyPr>
          <a:lstStyle/>
          <a:p>
            <a:pPr algn="ctr"/>
            <a:r>
              <a:rPr lang="en-GB" altLang="en-US" sz="1800"/>
              <a:t>Chromosome 7</a:t>
            </a:r>
          </a:p>
        </p:txBody>
      </p:sp>
      <p:sp>
        <p:nvSpPr>
          <p:cNvPr id="125958" name="Rectangle 9"/>
          <p:cNvSpPr>
            <a:spLocks noChangeArrowheads="1"/>
          </p:cNvSpPr>
          <p:nvPr/>
        </p:nvSpPr>
        <p:spPr bwMode="auto">
          <a:xfrm>
            <a:off x="7475538" y="2454275"/>
            <a:ext cx="152400" cy="233363"/>
          </a:xfrm>
          <a:prstGeom prst="rect">
            <a:avLst/>
          </a:prstGeom>
          <a:noFill/>
          <a:ln w="28575">
            <a:solidFill>
              <a:srgbClr val="FF0000"/>
            </a:solidFill>
            <a:miter lim="800000"/>
            <a:headEnd/>
            <a:tailEnd/>
          </a:ln>
        </p:spPr>
        <p:txBody>
          <a:bodyPr wrap="none" anchor="ctr"/>
          <a:lstStyle/>
          <a:p>
            <a:endParaRPr lang="en-GB"/>
          </a:p>
        </p:txBody>
      </p:sp>
      <p:sp>
        <p:nvSpPr>
          <p:cNvPr id="431114" name="Text Box 10"/>
          <p:cNvSpPr txBox="1">
            <a:spLocks noChangeArrowheads="1"/>
          </p:cNvSpPr>
          <p:nvPr/>
        </p:nvSpPr>
        <p:spPr bwMode="auto">
          <a:xfrm>
            <a:off x="2295525" y="5915323"/>
            <a:ext cx="6614311" cy="830997"/>
          </a:xfrm>
          <a:prstGeom prst="rect">
            <a:avLst/>
          </a:prstGeom>
          <a:solidFill>
            <a:schemeClr val="tx1"/>
          </a:solidFill>
          <a:ln w="38100">
            <a:solidFill>
              <a:schemeClr val="accent6"/>
            </a:solidFill>
            <a:miter lim="800000"/>
            <a:headEnd/>
            <a:tailEnd/>
          </a:ln>
          <a:effectLst/>
          <a:extLst/>
        </p:spPr>
        <p:txBody>
          <a:bodyPr wrap="none">
            <a:spAutoFit/>
          </a:bodyPr>
          <a:lstStyle/>
          <a:p>
            <a:pPr>
              <a:defRPr/>
            </a:pPr>
            <a:r>
              <a:rPr lang="en-GB" sz="2400" dirty="0">
                <a:solidFill>
                  <a:schemeClr val="bg1"/>
                </a:solidFill>
                <a:ea typeface="ＭＳ Ｐゴシック" charset="0"/>
                <a:cs typeface="+mn-cs"/>
              </a:rPr>
              <a:t>Can you tell if this DNA is from a PTC taster or </a:t>
            </a:r>
          </a:p>
          <a:p>
            <a:pPr>
              <a:defRPr/>
            </a:pPr>
            <a:r>
              <a:rPr lang="en-GB" sz="2400" dirty="0">
                <a:solidFill>
                  <a:schemeClr val="bg1"/>
                </a:solidFill>
                <a:ea typeface="ＭＳ Ｐゴシック" charset="0"/>
                <a:cs typeface="+mn-cs"/>
              </a:rPr>
              <a:t>non-taster?</a:t>
            </a:r>
          </a:p>
        </p:txBody>
      </p:sp>
      <p:sp>
        <p:nvSpPr>
          <p:cNvPr id="125960" name="Title 1"/>
          <p:cNvSpPr>
            <a:spLocks noGrp="1"/>
          </p:cNvSpPr>
          <p:nvPr>
            <p:ph type="title"/>
          </p:nvPr>
        </p:nvSpPr>
        <p:spPr>
          <a:xfrm>
            <a:off x="0" y="719138"/>
            <a:ext cx="6851650" cy="1143000"/>
          </a:xfrm>
        </p:spPr>
        <p:txBody>
          <a:bodyPr/>
          <a:lstStyle/>
          <a:p>
            <a:pPr algn="l"/>
            <a:r>
              <a:rPr lang="en-GB" altLang="en-US" sz="4000" i="1" dirty="0">
                <a:ea typeface="ＭＳ Ｐゴシック"/>
                <a:cs typeface="ＭＳ Ｐゴシック"/>
              </a:rPr>
              <a:t>TAS2R38</a:t>
            </a:r>
            <a:r>
              <a:rPr lang="en-GB" altLang="en-US" sz="4000" dirty="0">
                <a:ea typeface="ＭＳ Ｐゴシック"/>
                <a:cs typeface="ＭＳ Ｐゴシック"/>
              </a:rPr>
              <a:t> gene – DNA code</a:t>
            </a:r>
          </a:p>
        </p:txBody>
      </p:sp>
    </p:spTree>
    <p:extLst>
      <p:ext uri="{BB962C8B-B14F-4D97-AF65-F5344CB8AC3E}">
        <p14:creationId xmlns:p14="http://schemas.microsoft.com/office/powerpoint/2010/main" val="224231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821488" y="3511550"/>
            <a:ext cx="1627187" cy="1524000"/>
            <a:chOff x="2297" y="2271"/>
            <a:chExt cx="1025" cy="960"/>
          </a:xfrm>
        </p:grpSpPr>
        <p:sp>
          <p:nvSpPr>
            <p:cNvPr id="128030" name="Oval 3"/>
            <p:cNvSpPr>
              <a:spLocks noChangeArrowheads="1"/>
            </p:cNvSpPr>
            <p:nvPr/>
          </p:nvSpPr>
          <p:spPr bwMode="auto">
            <a:xfrm rot="5400000" flipV="1">
              <a:off x="2330" y="2238"/>
              <a:ext cx="960" cy="1025"/>
            </a:xfrm>
            <a:prstGeom prst="ellipse">
              <a:avLst/>
            </a:prstGeom>
            <a:solidFill>
              <a:srgbClr val="6694D4"/>
            </a:solidFill>
            <a:ln w="28575">
              <a:solidFill>
                <a:srgbClr val="000000"/>
              </a:solidFill>
              <a:round/>
              <a:headEnd/>
              <a:tailEnd/>
            </a:ln>
          </p:spPr>
          <p:txBody>
            <a:bodyPr wrap="none" anchor="ctr"/>
            <a:lstStyle/>
            <a:p>
              <a:endParaRPr lang="en-GB"/>
            </a:p>
          </p:txBody>
        </p:sp>
        <p:sp>
          <p:nvSpPr>
            <p:cNvPr id="128031" name="Freeform 4"/>
            <p:cNvSpPr>
              <a:spLocks/>
            </p:cNvSpPr>
            <p:nvPr/>
          </p:nvSpPr>
          <p:spPr bwMode="auto">
            <a:xfrm rot="5400000">
              <a:off x="2737" y="2562"/>
              <a:ext cx="153" cy="684"/>
            </a:xfrm>
            <a:custGeom>
              <a:avLst/>
              <a:gdLst>
                <a:gd name="T0" fmla="*/ 0 w 172"/>
                <a:gd name="T1" fmla="*/ 13 h 721"/>
                <a:gd name="T2" fmla="*/ 12 w 172"/>
                <a:gd name="T3" fmla="*/ 0 h 721"/>
                <a:gd name="T4" fmla="*/ 62 w 172"/>
                <a:gd name="T5" fmla="*/ 0 h 721"/>
                <a:gd name="T6" fmla="*/ 76 w 172"/>
                <a:gd name="T7" fmla="*/ 13 h 721"/>
                <a:gd name="T8" fmla="*/ 76 w 172"/>
                <a:gd name="T9" fmla="*/ 235 h 721"/>
                <a:gd name="T10" fmla="*/ 62 w 172"/>
                <a:gd name="T11" fmla="*/ 249 h 721"/>
                <a:gd name="T12" fmla="*/ 76 w 172"/>
                <a:gd name="T13" fmla="*/ 262 h 721"/>
                <a:gd name="T14" fmla="*/ 76 w 172"/>
                <a:gd name="T15" fmla="*/ 484 h 721"/>
                <a:gd name="T16" fmla="*/ 62 w 172"/>
                <a:gd name="T17" fmla="*/ 498 h 721"/>
                <a:gd name="T18" fmla="*/ 12 w 172"/>
                <a:gd name="T19" fmla="*/ 498 h 721"/>
                <a:gd name="T20" fmla="*/ 0 w 172"/>
                <a:gd name="T21" fmla="*/ 484 h 721"/>
                <a:gd name="T22" fmla="*/ 0 w 172"/>
                <a:gd name="T23" fmla="*/ 262 h 721"/>
                <a:gd name="T24" fmla="*/ 12 w 172"/>
                <a:gd name="T25" fmla="*/ 249 h 721"/>
                <a:gd name="T26" fmla="*/ 0 w 172"/>
                <a:gd name="T27" fmla="*/ 235 h 721"/>
                <a:gd name="T28" fmla="*/ 0 w 172"/>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2"/>
                <a:gd name="T46" fmla="*/ 0 h 721"/>
                <a:gd name="T47" fmla="*/ 172 w 172"/>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2" h="721">
                  <a:moveTo>
                    <a:pt x="0" y="20"/>
                  </a:moveTo>
                  <a:lnTo>
                    <a:pt x="28" y="0"/>
                  </a:lnTo>
                  <a:lnTo>
                    <a:pt x="142" y="0"/>
                  </a:lnTo>
                  <a:lnTo>
                    <a:pt x="171" y="20"/>
                  </a:lnTo>
                  <a:lnTo>
                    <a:pt x="171" y="340"/>
                  </a:lnTo>
                  <a:lnTo>
                    <a:pt x="142" y="360"/>
                  </a:lnTo>
                  <a:lnTo>
                    <a:pt x="171" y="380"/>
                  </a:lnTo>
                  <a:lnTo>
                    <a:pt x="171" y="700"/>
                  </a:lnTo>
                  <a:lnTo>
                    <a:pt x="142" y="720"/>
                  </a:lnTo>
                  <a:lnTo>
                    <a:pt x="28" y="720"/>
                  </a:lnTo>
                  <a:lnTo>
                    <a:pt x="0" y="700"/>
                  </a:lnTo>
                  <a:lnTo>
                    <a:pt x="0" y="380"/>
                  </a:lnTo>
                  <a:lnTo>
                    <a:pt x="28"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32" name="Rectangle 5"/>
            <p:cNvSpPr>
              <a:spLocks noChangeArrowheads="1"/>
            </p:cNvSpPr>
            <p:nvPr/>
          </p:nvSpPr>
          <p:spPr bwMode="auto">
            <a:xfrm rot="5400000" flipV="1">
              <a:off x="2966" y="2865"/>
              <a:ext cx="152" cy="76"/>
            </a:xfrm>
            <a:prstGeom prst="rect">
              <a:avLst/>
            </a:prstGeom>
            <a:solidFill>
              <a:schemeClr val="tx1"/>
            </a:solidFill>
            <a:ln w="28575">
              <a:solidFill>
                <a:srgbClr val="000000"/>
              </a:solidFill>
              <a:miter lim="800000"/>
              <a:headEnd/>
              <a:tailEnd/>
            </a:ln>
          </p:spPr>
          <p:txBody>
            <a:bodyPr wrap="none" anchor="ctr"/>
            <a:lstStyle/>
            <a:p>
              <a:endParaRPr lang="en-GB"/>
            </a:p>
          </p:txBody>
        </p:sp>
        <p:sp>
          <p:nvSpPr>
            <p:cNvPr id="128033" name="Freeform 6"/>
            <p:cNvSpPr>
              <a:spLocks/>
            </p:cNvSpPr>
            <p:nvPr/>
          </p:nvSpPr>
          <p:spPr bwMode="auto">
            <a:xfrm rot="5400000">
              <a:off x="2733" y="2246"/>
              <a:ext cx="161" cy="684"/>
            </a:xfrm>
            <a:custGeom>
              <a:avLst/>
              <a:gdLst>
                <a:gd name="T0" fmla="*/ 0 w 181"/>
                <a:gd name="T1" fmla="*/ 13 h 721"/>
                <a:gd name="T2" fmla="*/ 13 w 181"/>
                <a:gd name="T3" fmla="*/ 0 h 721"/>
                <a:gd name="T4" fmla="*/ 66 w 181"/>
                <a:gd name="T5" fmla="*/ 0 h 721"/>
                <a:gd name="T6" fmla="*/ 79 w 181"/>
                <a:gd name="T7" fmla="*/ 13 h 721"/>
                <a:gd name="T8" fmla="*/ 79 w 181"/>
                <a:gd name="T9" fmla="*/ 235 h 721"/>
                <a:gd name="T10" fmla="*/ 66 w 181"/>
                <a:gd name="T11" fmla="*/ 249 h 721"/>
                <a:gd name="T12" fmla="*/ 79 w 181"/>
                <a:gd name="T13" fmla="*/ 262 h 721"/>
                <a:gd name="T14" fmla="*/ 79 w 181"/>
                <a:gd name="T15" fmla="*/ 484 h 721"/>
                <a:gd name="T16" fmla="*/ 66 w 181"/>
                <a:gd name="T17" fmla="*/ 498 h 721"/>
                <a:gd name="T18" fmla="*/ 13 w 181"/>
                <a:gd name="T19" fmla="*/ 498 h 721"/>
                <a:gd name="T20" fmla="*/ 0 w 181"/>
                <a:gd name="T21" fmla="*/ 484 h 721"/>
                <a:gd name="T22" fmla="*/ 0 w 181"/>
                <a:gd name="T23" fmla="*/ 262 h 721"/>
                <a:gd name="T24" fmla="*/ 13 w 181"/>
                <a:gd name="T25" fmla="*/ 249 h 721"/>
                <a:gd name="T26" fmla="*/ 0 w 181"/>
                <a:gd name="T27" fmla="*/ 235 h 721"/>
                <a:gd name="T28" fmla="*/ 0 w 181"/>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721"/>
                <a:gd name="T47" fmla="*/ 181 w 181"/>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721">
                  <a:moveTo>
                    <a:pt x="0" y="20"/>
                  </a:moveTo>
                  <a:lnTo>
                    <a:pt x="30" y="0"/>
                  </a:lnTo>
                  <a:lnTo>
                    <a:pt x="150" y="0"/>
                  </a:lnTo>
                  <a:lnTo>
                    <a:pt x="180" y="20"/>
                  </a:lnTo>
                  <a:lnTo>
                    <a:pt x="180" y="340"/>
                  </a:lnTo>
                  <a:lnTo>
                    <a:pt x="150" y="360"/>
                  </a:lnTo>
                  <a:lnTo>
                    <a:pt x="180" y="380"/>
                  </a:lnTo>
                  <a:lnTo>
                    <a:pt x="180" y="700"/>
                  </a:lnTo>
                  <a:lnTo>
                    <a:pt x="150" y="720"/>
                  </a:lnTo>
                  <a:lnTo>
                    <a:pt x="30" y="720"/>
                  </a:lnTo>
                  <a:lnTo>
                    <a:pt x="0" y="700"/>
                  </a:lnTo>
                  <a:lnTo>
                    <a:pt x="0" y="380"/>
                  </a:lnTo>
                  <a:lnTo>
                    <a:pt x="30"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34" name="Rectangle 7"/>
            <p:cNvSpPr>
              <a:spLocks noChangeArrowheads="1"/>
            </p:cNvSpPr>
            <p:nvPr/>
          </p:nvSpPr>
          <p:spPr bwMode="auto">
            <a:xfrm rot="5400000" flipV="1">
              <a:off x="2962" y="2549"/>
              <a:ext cx="160" cy="76"/>
            </a:xfrm>
            <a:prstGeom prst="rect">
              <a:avLst/>
            </a:prstGeom>
            <a:solidFill>
              <a:srgbClr val="FFCC00"/>
            </a:solidFill>
            <a:ln w="28575">
              <a:solidFill>
                <a:schemeClr val="bg1"/>
              </a:solidFill>
              <a:miter lim="800000"/>
              <a:headEnd/>
              <a:tailEnd/>
            </a:ln>
          </p:spPr>
          <p:txBody>
            <a:bodyPr wrap="none" anchor="ctr"/>
            <a:lstStyle/>
            <a:p>
              <a:endParaRPr lang="en-GB"/>
            </a:p>
          </p:txBody>
        </p:sp>
      </p:grpSp>
      <p:grpSp>
        <p:nvGrpSpPr>
          <p:cNvPr id="4" name="Group 8"/>
          <p:cNvGrpSpPr>
            <a:grpSpLocks/>
          </p:cNvGrpSpPr>
          <p:nvPr/>
        </p:nvGrpSpPr>
        <p:grpSpPr bwMode="auto">
          <a:xfrm>
            <a:off x="1144588" y="3562350"/>
            <a:ext cx="1627187" cy="1524000"/>
            <a:chOff x="426" y="2319"/>
            <a:chExt cx="1025" cy="960"/>
          </a:xfrm>
        </p:grpSpPr>
        <p:sp>
          <p:nvSpPr>
            <p:cNvPr id="128024" name="Oval 9"/>
            <p:cNvSpPr>
              <a:spLocks noChangeArrowheads="1"/>
            </p:cNvSpPr>
            <p:nvPr/>
          </p:nvSpPr>
          <p:spPr bwMode="auto">
            <a:xfrm rot="5400000" flipV="1">
              <a:off x="459" y="2286"/>
              <a:ext cx="960" cy="1025"/>
            </a:xfrm>
            <a:prstGeom prst="ellipse">
              <a:avLst/>
            </a:prstGeom>
            <a:solidFill>
              <a:srgbClr val="6694D4"/>
            </a:solidFill>
            <a:ln w="28575">
              <a:solidFill>
                <a:srgbClr val="000000"/>
              </a:solidFill>
              <a:round/>
              <a:headEnd/>
              <a:tailEnd/>
            </a:ln>
          </p:spPr>
          <p:txBody>
            <a:bodyPr wrap="none" anchor="ctr"/>
            <a:lstStyle/>
            <a:p>
              <a:endParaRPr lang="en-GB"/>
            </a:p>
          </p:txBody>
        </p:sp>
        <p:grpSp>
          <p:nvGrpSpPr>
            <p:cNvPr id="5" name="Group 10"/>
            <p:cNvGrpSpPr>
              <a:grpSpLocks/>
            </p:cNvGrpSpPr>
            <p:nvPr/>
          </p:nvGrpSpPr>
          <p:grpSpPr bwMode="auto">
            <a:xfrm>
              <a:off x="609" y="2563"/>
              <a:ext cx="684" cy="473"/>
              <a:chOff x="4201" y="2507"/>
              <a:chExt cx="684" cy="473"/>
            </a:xfrm>
          </p:grpSpPr>
          <p:sp>
            <p:nvSpPr>
              <p:cNvPr id="128026" name="Freeform 11"/>
              <p:cNvSpPr>
                <a:spLocks/>
              </p:cNvSpPr>
              <p:nvPr/>
            </p:nvSpPr>
            <p:spPr bwMode="auto">
              <a:xfrm rot="5400000">
                <a:off x="4466" y="2561"/>
                <a:ext cx="153" cy="684"/>
              </a:xfrm>
              <a:custGeom>
                <a:avLst/>
                <a:gdLst>
                  <a:gd name="T0" fmla="*/ 0 w 172"/>
                  <a:gd name="T1" fmla="*/ 13 h 721"/>
                  <a:gd name="T2" fmla="*/ 12 w 172"/>
                  <a:gd name="T3" fmla="*/ 0 h 721"/>
                  <a:gd name="T4" fmla="*/ 62 w 172"/>
                  <a:gd name="T5" fmla="*/ 0 h 721"/>
                  <a:gd name="T6" fmla="*/ 76 w 172"/>
                  <a:gd name="T7" fmla="*/ 13 h 721"/>
                  <a:gd name="T8" fmla="*/ 76 w 172"/>
                  <a:gd name="T9" fmla="*/ 235 h 721"/>
                  <a:gd name="T10" fmla="*/ 62 w 172"/>
                  <a:gd name="T11" fmla="*/ 249 h 721"/>
                  <a:gd name="T12" fmla="*/ 76 w 172"/>
                  <a:gd name="T13" fmla="*/ 262 h 721"/>
                  <a:gd name="T14" fmla="*/ 76 w 172"/>
                  <a:gd name="T15" fmla="*/ 484 h 721"/>
                  <a:gd name="T16" fmla="*/ 62 w 172"/>
                  <a:gd name="T17" fmla="*/ 498 h 721"/>
                  <a:gd name="T18" fmla="*/ 12 w 172"/>
                  <a:gd name="T19" fmla="*/ 498 h 721"/>
                  <a:gd name="T20" fmla="*/ 0 w 172"/>
                  <a:gd name="T21" fmla="*/ 484 h 721"/>
                  <a:gd name="T22" fmla="*/ 0 w 172"/>
                  <a:gd name="T23" fmla="*/ 262 h 721"/>
                  <a:gd name="T24" fmla="*/ 12 w 172"/>
                  <a:gd name="T25" fmla="*/ 249 h 721"/>
                  <a:gd name="T26" fmla="*/ 0 w 172"/>
                  <a:gd name="T27" fmla="*/ 235 h 721"/>
                  <a:gd name="T28" fmla="*/ 0 w 172"/>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2"/>
                  <a:gd name="T46" fmla="*/ 0 h 721"/>
                  <a:gd name="T47" fmla="*/ 172 w 172"/>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2" h="721">
                    <a:moveTo>
                      <a:pt x="0" y="20"/>
                    </a:moveTo>
                    <a:lnTo>
                      <a:pt x="28" y="0"/>
                    </a:lnTo>
                    <a:lnTo>
                      <a:pt x="142" y="0"/>
                    </a:lnTo>
                    <a:lnTo>
                      <a:pt x="171" y="20"/>
                    </a:lnTo>
                    <a:lnTo>
                      <a:pt x="171" y="340"/>
                    </a:lnTo>
                    <a:lnTo>
                      <a:pt x="142" y="360"/>
                    </a:lnTo>
                    <a:lnTo>
                      <a:pt x="171" y="380"/>
                    </a:lnTo>
                    <a:lnTo>
                      <a:pt x="171" y="700"/>
                    </a:lnTo>
                    <a:lnTo>
                      <a:pt x="142" y="720"/>
                    </a:lnTo>
                    <a:lnTo>
                      <a:pt x="28" y="720"/>
                    </a:lnTo>
                    <a:lnTo>
                      <a:pt x="0" y="700"/>
                    </a:lnTo>
                    <a:lnTo>
                      <a:pt x="0" y="380"/>
                    </a:lnTo>
                    <a:lnTo>
                      <a:pt x="28"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27" name="Rectangle 12"/>
              <p:cNvSpPr>
                <a:spLocks noChangeArrowheads="1"/>
              </p:cNvSpPr>
              <p:nvPr/>
            </p:nvSpPr>
            <p:spPr bwMode="auto">
              <a:xfrm rot="5400000" flipV="1">
                <a:off x="4695" y="2865"/>
                <a:ext cx="152" cy="76"/>
              </a:xfrm>
              <a:prstGeom prst="rect">
                <a:avLst/>
              </a:prstGeom>
              <a:solidFill>
                <a:schemeClr val="tx1"/>
              </a:solidFill>
              <a:ln w="28575">
                <a:solidFill>
                  <a:srgbClr val="000000"/>
                </a:solidFill>
                <a:miter lim="800000"/>
                <a:headEnd/>
                <a:tailEnd/>
              </a:ln>
            </p:spPr>
            <p:txBody>
              <a:bodyPr wrap="none" anchor="ctr"/>
              <a:lstStyle/>
              <a:p>
                <a:endParaRPr lang="en-GB"/>
              </a:p>
            </p:txBody>
          </p:sp>
          <p:sp>
            <p:nvSpPr>
              <p:cNvPr id="128028" name="Freeform 13"/>
              <p:cNvSpPr>
                <a:spLocks/>
              </p:cNvSpPr>
              <p:nvPr/>
            </p:nvSpPr>
            <p:spPr bwMode="auto">
              <a:xfrm rot="5400000">
                <a:off x="4462" y="2246"/>
                <a:ext cx="161" cy="684"/>
              </a:xfrm>
              <a:custGeom>
                <a:avLst/>
                <a:gdLst>
                  <a:gd name="T0" fmla="*/ 0 w 181"/>
                  <a:gd name="T1" fmla="*/ 13 h 721"/>
                  <a:gd name="T2" fmla="*/ 13 w 181"/>
                  <a:gd name="T3" fmla="*/ 0 h 721"/>
                  <a:gd name="T4" fmla="*/ 66 w 181"/>
                  <a:gd name="T5" fmla="*/ 0 h 721"/>
                  <a:gd name="T6" fmla="*/ 79 w 181"/>
                  <a:gd name="T7" fmla="*/ 13 h 721"/>
                  <a:gd name="T8" fmla="*/ 79 w 181"/>
                  <a:gd name="T9" fmla="*/ 235 h 721"/>
                  <a:gd name="T10" fmla="*/ 66 w 181"/>
                  <a:gd name="T11" fmla="*/ 249 h 721"/>
                  <a:gd name="T12" fmla="*/ 79 w 181"/>
                  <a:gd name="T13" fmla="*/ 262 h 721"/>
                  <a:gd name="T14" fmla="*/ 79 w 181"/>
                  <a:gd name="T15" fmla="*/ 484 h 721"/>
                  <a:gd name="T16" fmla="*/ 66 w 181"/>
                  <a:gd name="T17" fmla="*/ 498 h 721"/>
                  <a:gd name="T18" fmla="*/ 13 w 181"/>
                  <a:gd name="T19" fmla="*/ 498 h 721"/>
                  <a:gd name="T20" fmla="*/ 0 w 181"/>
                  <a:gd name="T21" fmla="*/ 484 h 721"/>
                  <a:gd name="T22" fmla="*/ 0 w 181"/>
                  <a:gd name="T23" fmla="*/ 262 h 721"/>
                  <a:gd name="T24" fmla="*/ 13 w 181"/>
                  <a:gd name="T25" fmla="*/ 249 h 721"/>
                  <a:gd name="T26" fmla="*/ 0 w 181"/>
                  <a:gd name="T27" fmla="*/ 235 h 721"/>
                  <a:gd name="T28" fmla="*/ 0 w 181"/>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721"/>
                  <a:gd name="T47" fmla="*/ 181 w 181"/>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721">
                    <a:moveTo>
                      <a:pt x="0" y="20"/>
                    </a:moveTo>
                    <a:lnTo>
                      <a:pt x="30" y="0"/>
                    </a:lnTo>
                    <a:lnTo>
                      <a:pt x="150" y="0"/>
                    </a:lnTo>
                    <a:lnTo>
                      <a:pt x="180" y="20"/>
                    </a:lnTo>
                    <a:lnTo>
                      <a:pt x="180" y="340"/>
                    </a:lnTo>
                    <a:lnTo>
                      <a:pt x="150" y="360"/>
                    </a:lnTo>
                    <a:lnTo>
                      <a:pt x="180" y="380"/>
                    </a:lnTo>
                    <a:lnTo>
                      <a:pt x="180" y="700"/>
                    </a:lnTo>
                    <a:lnTo>
                      <a:pt x="150" y="720"/>
                    </a:lnTo>
                    <a:lnTo>
                      <a:pt x="30" y="720"/>
                    </a:lnTo>
                    <a:lnTo>
                      <a:pt x="0" y="700"/>
                    </a:lnTo>
                    <a:lnTo>
                      <a:pt x="0" y="380"/>
                    </a:lnTo>
                    <a:lnTo>
                      <a:pt x="30"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29" name="Rectangle 14"/>
              <p:cNvSpPr>
                <a:spLocks noChangeArrowheads="1"/>
              </p:cNvSpPr>
              <p:nvPr/>
            </p:nvSpPr>
            <p:spPr bwMode="auto">
              <a:xfrm rot="5400000" flipV="1">
                <a:off x="4691" y="2549"/>
                <a:ext cx="160" cy="76"/>
              </a:xfrm>
              <a:prstGeom prst="rect">
                <a:avLst/>
              </a:prstGeom>
              <a:solidFill>
                <a:schemeClr val="tx1"/>
              </a:solidFill>
              <a:ln w="28575">
                <a:solidFill>
                  <a:schemeClr val="bg1"/>
                </a:solidFill>
                <a:miter lim="800000"/>
                <a:headEnd/>
                <a:tailEnd/>
              </a:ln>
            </p:spPr>
            <p:txBody>
              <a:bodyPr wrap="none" anchor="ctr"/>
              <a:lstStyle/>
              <a:p>
                <a:endParaRPr lang="en-GB"/>
              </a:p>
            </p:txBody>
          </p:sp>
        </p:grpSp>
      </p:grpSp>
      <p:sp>
        <p:nvSpPr>
          <p:cNvPr id="350223" name="Text Box 15"/>
          <p:cNvSpPr txBox="1">
            <a:spLocks noChangeArrowheads="1"/>
          </p:cNvSpPr>
          <p:nvPr/>
        </p:nvSpPr>
        <p:spPr bwMode="auto">
          <a:xfrm>
            <a:off x="185738" y="1415634"/>
            <a:ext cx="8772525" cy="1569660"/>
          </a:xfrm>
          <a:prstGeom prst="rect">
            <a:avLst/>
          </a:prstGeom>
          <a:noFill/>
          <a:ln w="9525">
            <a:noFill/>
            <a:miter lim="800000"/>
            <a:headEnd/>
            <a:tailEnd/>
          </a:ln>
        </p:spPr>
        <p:txBody>
          <a:bodyPr wrap="square">
            <a:spAutoFit/>
          </a:bodyPr>
          <a:lstStyle/>
          <a:p>
            <a:pPr algn="l"/>
            <a:r>
              <a:rPr lang="en-GB" sz="2400" dirty="0">
                <a:solidFill>
                  <a:srgbClr val="F79646"/>
                </a:solidFill>
              </a:rPr>
              <a:t>It</a:t>
            </a:r>
            <a:r>
              <a:rPr lang="en-GB" altLang="en-GB" sz="2400" dirty="0">
                <a:solidFill>
                  <a:srgbClr val="F79646"/>
                </a:solidFill>
              </a:rPr>
              <a:t>’</a:t>
            </a:r>
            <a:r>
              <a:rPr lang="en-GB" sz="2400" dirty="0">
                <a:solidFill>
                  <a:srgbClr val="F79646"/>
                </a:solidFill>
              </a:rPr>
              <a:t>s important to remember that people have 2 copies of each chromosome. So, at nucleotide 145 they could have two CCs, two GGs or one of each.</a:t>
            </a:r>
          </a:p>
          <a:p>
            <a:pPr algn="l"/>
            <a:endParaRPr lang="en-GB" sz="2400" dirty="0">
              <a:solidFill>
                <a:srgbClr val="F79646"/>
              </a:solidFill>
            </a:endParaRPr>
          </a:p>
        </p:txBody>
      </p:sp>
      <p:sp>
        <p:nvSpPr>
          <p:cNvPr id="350225" name="Text Box 17"/>
          <p:cNvSpPr txBox="1">
            <a:spLocks noChangeArrowheads="1"/>
          </p:cNvSpPr>
          <p:nvPr/>
        </p:nvSpPr>
        <p:spPr bwMode="auto">
          <a:xfrm>
            <a:off x="554038" y="5192713"/>
            <a:ext cx="2800350" cy="366712"/>
          </a:xfrm>
          <a:prstGeom prst="rect">
            <a:avLst/>
          </a:prstGeom>
          <a:noFill/>
          <a:ln w="9525">
            <a:noFill/>
            <a:miter lim="800000"/>
            <a:headEnd/>
            <a:tailEnd/>
          </a:ln>
        </p:spPr>
        <p:txBody>
          <a:bodyPr wrap="none">
            <a:spAutoFit/>
          </a:bodyPr>
          <a:lstStyle/>
          <a:p>
            <a:r>
              <a:rPr lang="en-GB" sz="1800" b="1" u="sng"/>
              <a:t>Homo</a:t>
            </a:r>
            <a:r>
              <a:rPr lang="en-GB" sz="1800" b="1"/>
              <a:t>zygous non-taster</a:t>
            </a:r>
          </a:p>
        </p:txBody>
      </p:sp>
      <p:sp>
        <p:nvSpPr>
          <p:cNvPr id="350226" name="Text Box 18"/>
          <p:cNvSpPr txBox="1">
            <a:spLocks noChangeArrowheads="1"/>
          </p:cNvSpPr>
          <p:nvPr/>
        </p:nvSpPr>
        <p:spPr bwMode="auto">
          <a:xfrm>
            <a:off x="3582988" y="5192713"/>
            <a:ext cx="2305050" cy="366712"/>
          </a:xfrm>
          <a:prstGeom prst="rect">
            <a:avLst/>
          </a:prstGeom>
          <a:noFill/>
          <a:ln w="9525">
            <a:noFill/>
            <a:miter lim="800000"/>
            <a:headEnd/>
            <a:tailEnd/>
          </a:ln>
        </p:spPr>
        <p:txBody>
          <a:bodyPr wrap="none">
            <a:spAutoFit/>
          </a:bodyPr>
          <a:lstStyle/>
          <a:p>
            <a:r>
              <a:rPr lang="en-GB" sz="1800" b="1" u="sng"/>
              <a:t>Homo</a:t>
            </a:r>
            <a:r>
              <a:rPr lang="en-GB" sz="1800" b="1"/>
              <a:t>zygous taster</a:t>
            </a:r>
          </a:p>
        </p:txBody>
      </p:sp>
      <p:sp>
        <p:nvSpPr>
          <p:cNvPr id="350227" name="Text Box 19"/>
          <p:cNvSpPr txBox="1">
            <a:spLocks noChangeArrowheads="1"/>
          </p:cNvSpPr>
          <p:nvPr/>
        </p:nvSpPr>
        <p:spPr bwMode="auto">
          <a:xfrm>
            <a:off x="6443663" y="5192713"/>
            <a:ext cx="2381250" cy="366712"/>
          </a:xfrm>
          <a:prstGeom prst="rect">
            <a:avLst/>
          </a:prstGeom>
          <a:noFill/>
          <a:ln w="9525">
            <a:noFill/>
            <a:miter lim="800000"/>
            <a:headEnd/>
            <a:tailEnd/>
          </a:ln>
        </p:spPr>
        <p:txBody>
          <a:bodyPr wrap="none">
            <a:spAutoFit/>
          </a:bodyPr>
          <a:lstStyle/>
          <a:p>
            <a:r>
              <a:rPr lang="en-GB" sz="1800" b="1" u="sng"/>
              <a:t>Hetero</a:t>
            </a:r>
            <a:r>
              <a:rPr lang="en-GB" sz="1800" b="1"/>
              <a:t>zygous taster</a:t>
            </a:r>
          </a:p>
        </p:txBody>
      </p:sp>
      <p:grpSp>
        <p:nvGrpSpPr>
          <p:cNvPr id="6" name="Group 20"/>
          <p:cNvGrpSpPr>
            <a:grpSpLocks/>
          </p:cNvGrpSpPr>
          <p:nvPr/>
        </p:nvGrpSpPr>
        <p:grpSpPr bwMode="auto">
          <a:xfrm>
            <a:off x="3922713" y="3562350"/>
            <a:ext cx="1627187" cy="1524000"/>
            <a:chOff x="559" y="2271"/>
            <a:chExt cx="1025" cy="960"/>
          </a:xfrm>
        </p:grpSpPr>
        <p:sp>
          <p:nvSpPr>
            <p:cNvPr id="128019" name="Oval 21"/>
            <p:cNvSpPr>
              <a:spLocks noChangeArrowheads="1"/>
            </p:cNvSpPr>
            <p:nvPr/>
          </p:nvSpPr>
          <p:spPr bwMode="auto">
            <a:xfrm rot="5400000" flipV="1">
              <a:off x="592" y="2238"/>
              <a:ext cx="960" cy="1025"/>
            </a:xfrm>
            <a:prstGeom prst="ellipse">
              <a:avLst/>
            </a:prstGeom>
            <a:solidFill>
              <a:srgbClr val="6694D4"/>
            </a:solidFill>
            <a:ln w="28575">
              <a:solidFill>
                <a:srgbClr val="000000"/>
              </a:solidFill>
              <a:round/>
              <a:headEnd/>
              <a:tailEnd/>
            </a:ln>
          </p:spPr>
          <p:txBody>
            <a:bodyPr wrap="none" anchor="ctr"/>
            <a:lstStyle/>
            <a:p>
              <a:endParaRPr lang="en-GB"/>
            </a:p>
          </p:txBody>
        </p:sp>
        <p:sp>
          <p:nvSpPr>
            <p:cNvPr id="128020" name="Freeform 22"/>
            <p:cNvSpPr>
              <a:spLocks/>
            </p:cNvSpPr>
            <p:nvPr/>
          </p:nvSpPr>
          <p:spPr bwMode="auto">
            <a:xfrm rot="5400000">
              <a:off x="999" y="2562"/>
              <a:ext cx="153" cy="684"/>
            </a:xfrm>
            <a:custGeom>
              <a:avLst/>
              <a:gdLst>
                <a:gd name="T0" fmla="*/ 0 w 172"/>
                <a:gd name="T1" fmla="*/ 13 h 721"/>
                <a:gd name="T2" fmla="*/ 12 w 172"/>
                <a:gd name="T3" fmla="*/ 0 h 721"/>
                <a:gd name="T4" fmla="*/ 62 w 172"/>
                <a:gd name="T5" fmla="*/ 0 h 721"/>
                <a:gd name="T6" fmla="*/ 76 w 172"/>
                <a:gd name="T7" fmla="*/ 13 h 721"/>
                <a:gd name="T8" fmla="*/ 76 w 172"/>
                <a:gd name="T9" fmla="*/ 235 h 721"/>
                <a:gd name="T10" fmla="*/ 62 w 172"/>
                <a:gd name="T11" fmla="*/ 249 h 721"/>
                <a:gd name="T12" fmla="*/ 76 w 172"/>
                <a:gd name="T13" fmla="*/ 262 h 721"/>
                <a:gd name="T14" fmla="*/ 76 w 172"/>
                <a:gd name="T15" fmla="*/ 484 h 721"/>
                <a:gd name="T16" fmla="*/ 62 w 172"/>
                <a:gd name="T17" fmla="*/ 498 h 721"/>
                <a:gd name="T18" fmla="*/ 12 w 172"/>
                <a:gd name="T19" fmla="*/ 498 h 721"/>
                <a:gd name="T20" fmla="*/ 0 w 172"/>
                <a:gd name="T21" fmla="*/ 484 h 721"/>
                <a:gd name="T22" fmla="*/ 0 w 172"/>
                <a:gd name="T23" fmla="*/ 262 h 721"/>
                <a:gd name="T24" fmla="*/ 12 w 172"/>
                <a:gd name="T25" fmla="*/ 249 h 721"/>
                <a:gd name="T26" fmla="*/ 0 w 172"/>
                <a:gd name="T27" fmla="*/ 235 h 721"/>
                <a:gd name="T28" fmla="*/ 0 w 172"/>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2"/>
                <a:gd name="T46" fmla="*/ 0 h 721"/>
                <a:gd name="T47" fmla="*/ 172 w 172"/>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2" h="721">
                  <a:moveTo>
                    <a:pt x="0" y="20"/>
                  </a:moveTo>
                  <a:lnTo>
                    <a:pt x="28" y="0"/>
                  </a:lnTo>
                  <a:lnTo>
                    <a:pt x="142" y="0"/>
                  </a:lnTo>
                  <a:lnTo>
                    <a:pt x="171" y="20"/>
                  </a:lnTo>
                  <a:lnTo>
                    <a:pt x="171" y="340"/>
                  </a:lnTo>
                  <a:lnTo>
                    <a:pt x="142" y="360"/>
                  </a:lnTo>
                  <a:lnTo>
                    <a:pt x="171" y="380"/>
                  </a:lnTo>
                  <a:lnTo>
                    <a:pt x="171" y="700"/>
                  </a:lnTo>
                  <a:lnTo>
                    <a:pt x="142" y="720"/>
                  </a:lnTo>
                  <a:lnTo>
                    <a:pt x="28" y="720"/>
                  </a:lnTo>
                  <a:lnTo>
                    <a:pt x="0" y="700"/>
                  </a:lnTo>
                  <a:lnTo>
                    <a:pt x="0" y="380"/>
                  </a:lnTo>
                  <a:lnTo>
                    <a:pt x="28"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21" name="Rectangle 23"/>
            <p:cNvSpPr>
              <a:spLocks noChangeArrowheads="1"/>
            </p:cNvSpPr>
            <p:nvPr/>
          </p:nvSpPr>
          <p:spPr bwMode="auto">
            <a:xfrm rot="5400000" flipV="1">
              <a:off x="1228" y="2865"/>
              <a:ext cx="152" cy="76"/>
            </a:xfrm>
            <a:prstGeom prst="rect">
              <a:avLst/>
            </a:prstGeom>
            <a:solidFill>
              <a:srgbClr val="FFCC00"/>
            </a:solidFill>
            <a:ln w="28575">
              <a:solidFill>
                <a:srgbClr val="000000"/>
              </a:solidFill>
              <a:miter lim="800000"/>
              <a:headEnd/>
              <a:tailEnd/>
            </a:ln>
          </p:spPr>
          <p:txBody>
            <a:bodyPr wrap="none" anchor="ctr"/>
            <a:lstStyle/>
            <a:p>
              <a:endParaRPr lang="en-GB"/>
            </a:p>
          </p:txBody>
        </p:sp>
        <p:sp>
          <p:nvSpPr>
            <p:cNvPr id="128022" name="Freeform 24"/>
            <p:cNvSpPr>
              <a:spLocks/>
            </p:cNvSpPr>
            <p:nvPr/>
          </p:nvSpPr>
          <p:spPr bwMode="auto">
            <a:xfrm rot="5400000">
              <a:off x="995" y="2246"/>
              <a:ext cx="161" cy="684"/>
            </a:xfrm>
            <a:custGeom>
              <a:avLst/>
              <a:gdLst>
                <a:gd name="T0" fmla="*/ 0 w 181"/>
                <a:gd name="T1" fmla="*/ 13 h 721"/>
                <a:gd name="T2" fmla="*/ 13 w 181"/>
                <a:gd name="T3" fmla="*/ 0 h 721"/>
                <a:gd name="T4" fmla="*/ 66 w 181"/>
                <a:gd name="T5" fmla="*/ 0 h 721"/>
                <a:gd name="T6" fmla="*/ 79 w 181"/>
                <a:gd name="T7" fmla="*/ 13 h 721"/>
                <a:gd name="T8" fmla="*/ 79 w 181"/>
                <a:gd name="T9" fmla="*/ 235 h 721"/>
                <a:gd name="T10" fmla="*/ 66 w 181"/>
                <a:gd name="T11" fmla="*/ 249 h 721"/>
                <a:gd name="T12" fmla="*/ 79 w 181"/>
                <a:gd name="T13" fmla="*/ 262 h 721"/>
                <a:gd name="T14" fmla="*/ 79 w 181"/>
                <a:gd name="T15" fmla="*/ 484 h 721"/>
                <a:gd name="T16" fmla="*/ 66 w 181"/>
                <a:gd name="T17" fmla="*/ 498 h 721"/>
                <a:gd name="T18" fmla="*/ 13 w 181"/>
                <a:gd name="T19" fmla="*/ 498 h 721"/>
                <a:gd name="T20" fmla="*/ 0 w 181"/>
                <a:gd name="T21" fmla="*/ 484 h 721"/>
                <a:gd name="T22" fmla="*/ 0 w 181"/>
                <a:gd name="T23" fmla="*/ 262 h 721"/>
                <a:gd name="T24" fmla="*/ 13 w 181"/>
                <a:gd name="T25" fmla="*/ 249 h 721"/>
                <a:gd name="T26" fmla="*/ 0 w 181"/>
                <a:gd name="T27" fmla="*/ 235 h 721"/>
                <a:gd name="T28" fmla="*/ 0 w 181"/>
                <a:gd name="T29" fmla="*/ 13 h 7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721"/>
                <a:gd name="T47" fmla="*/ 181 w 181"/>
                <a:gd name="T48" fmla="*/ 721 h 7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721">
                  <a:moveTo>
                    <a:pt x="0" y="20"/>
                  </a:moveTo>
                  <a:lnTo>
                    <a:pt x="30" y="0"/>
                  </a:lnTo>
                  <a:lnTo>
                    <a:pt x="150" y="0"/>
                  </a:lnTo>
                  <a:lnTo>
                    <a:pt x="180" y="20"/>
                  </a:lnTo>
                  <a:lnTo>
                    <a:pt x="180" y="340"/>
                  </a:lnTo>
                  <a:lnTo>
                    <a:pt x="150" y="360"/>
                  </a:lnTo>
                  <a:lnTo>
                    <a:pt x="180" y="380"/>
                  </a:lnTo>
                  <a:lnTo>
                    <a:pt x="180" y="700"/>
                  </a:lnTo>
                  <a:lnTo>
                    <a:pt x="150" y="720"/>
                  </a:lnTo>
                  <a:lnTo>
                    <a:pt x="30" y="720"/>
                  </a:lnTo>
                  <a:lnTo>
                    <a:pt x="0" y="700"/>
                  </a:lnTo>
                  <a:lnTo>
                    <a:pt x="0" y="380"/>
                  </a:lnTo>
                  <a:lnTo>
                    <a:pt x="30" y="360"/>
                  </a:lnTo>
                  <a:lnTo>
                    <a:pt x="0" y="340"/>
                  </a:lnTo>
                  <a:lnTo>
                    <a:pt x="0" y="20"/>
                  </a:lnTo>
                </a:path>
              </a:pathLst>
            </a:custGeom>
            <a:noFill/>
            <a:ln w="28575" cap="flat" cmpd="sng">
              <a:solidFill>
                <a:srgbClr val="000000"/>
              </a:solidFill>
              <a:prstDash val="solid"/>
              <a:round/>
              <a:headEnd type="none" w="med" len="med"/>
              <a:tailEnd type="none" w="med" len="med"/>
            </a:ln>
          </p:spPr>
          <p:txBody>
            <a:bodyPr/>
            <a:lstStyle/>
            <a:p>
              <a:endParaRPr lang="en-US"/>
            </a:p>
          </p:txBody>
        </p:sp>
        <p:sp>
          <p:nvSpPr>
            <p:cNvPr id="128023" name="Rectangle 25"/>
            <p:cNvSpPr>
              <a:spLocks noChangeArrowheads="1"/>
            </p:cNvSpPr>
            <p:nvPr/>
          </p:nvSpPr>
          <p:spPr bwMode="auto">
            <a:xfrm rot="5400000" flipV="1">
              <a:off x="1224" y="2549"/>
              <a:ext cx="160" cy="76"/>
            </a:xfrm>
            <a:prstGeom prst="rect">
              <a:avLst/>
            </a:prstGeom>
            <a:solidFill>
              <a:srgbClr val="FFCC00"/>
            </a:solidFill>
            <a:ln w="28575">
              <a:solidFill>
                <a:schemeClr val="bg1"/>
              </a:solidFill>
              <a:miter lim="800000"/>
              <a:headEnd/>
              <a:tailEnd/>
            </a:ln>
          </p:spPr>
          <p:txBody>
            <a:bodyPr wrap="none" anchor="ctr"/>
            <a:lstStyle/>
            <a:p>
              <a:endParaRPr lang="en-GB"/>
            </a:p>
          </p:txBody>
        </p:sp>
      </p:grpSp>
      <p:sp>
        <p:nvSpPr>
          <p:cNvPr id="350234" name="Line 26"/>
          <p:cNvSpPr>
            <a:spLocks noChangeShapeType="1"/>
          </p:cNvSpPr>
          <p:nvPr/>
        </p:nvSpPr>
        <p:spPr bwMode="auto">
          <a:xfrm flipV="1">
            <a:off x="2357438" y="3360738"/>
            <a:ext cx="615950" cy="531812"/>
          </a:xfrm>
          <a:prstGeom prst="line">
            <a:avLst/>
          </a:prstGeom>
          <a:noFill/>
          <a:ln w="38100">
            <a:solidFill>
              <a:schemeClr val="tx1"/>
            </a:solidFill>
            <a:round/>
            <a:headEnd type="triangle" w="lg" len="med"/>
            <a:tailEnd/>
          </a:ln>
        </p:spPr>
        <p:txBody>
          <a:bodyPr>
            <a:spAutoFit/>
          </a:bodyPr>
          <a:lstStyle/>
          <a:p>
            <a:endParaRPr lang="en-US"/>
          </a:p>
        </p:txBody>
      </p:sp>
      <p:sp>
        <p:nvSpPr>
          <p:cNvPr id="350235" name="Text Box 27"/>
          <p:cNvSpPr txBox="1">
            <a:spLocks noChangeArrowheads="1"/>
          </p:cNvSpPr>
          <p:nvPr/>
        </p:nvSpPr>
        <p:spPr bwMode="auto">
          <a:xfrm>
            <a:off x="2941638" y="3022600"/>
            <a:ext cx="1847850" cy="366713"/>
          </a:xfrm>
          <a:prstGeom prst="rect">
            <a:avLst/>
          </a:prstGeom>
          <a:noFill/>
          <a:ln w="9525">
            <a:noFill/>
            <a:miter lim="800000"/>
            <a:headEnd/>
            <a:tailEnd/>
          </a:ln>
        </p:spPr>
        <p:txBody>
          <a:bodyPr wrap="none">
            <a:spAutoFit/>
          </a:bodyPr>
          <a:lstStyle/>
          <a:p>
            <a:r>
              <a:rPr lang="en-GB" sz="1800" b="1" i="1"/>
              <a:t>TAS2R38</a:t>
            </a:r>
            <a:r>
              <a:rPr lang="en-GB" sz="1800" b="1"/>
              <a:t> locus</a:t>
            </a:r>
          </a:p>
        </p:txBody>
      </p:sp>
      <p:sp>
        <p:nvSpPr>
          <p:cNvPr id="128011" name="Rectangle 29"/>
          <p:cNvSpPr>
            <a:spLocks noChangeArrowheads="1"/>
          </p:cNvSpPr>
          <p:nvPr/>
        </p:nvSpPr>
        <p:spPr bwMode="auto">
          <a:xfrm>
            <a:off x="7159625" y="5513388"/>
            <a:ext cx="1200150" cy="1344612"/>
          </a:xfrm>
          <a:prstGeom prst="rect">
            <a:avLst/>
          </a:prstGeom>
          <a:solidFill>
            <a:schemeClr val="bg1"/>
          </a:solidFill>
          <a:ln w="9525">
            <a:noFill/>
            <a:miter lim="800000"/>
            <a:headEnd/>
            <a:tailEnd/>
          </a:ln>
        </p:spPr>
        <p:txBody>
          <a:bodyPr wrap="none" anchor="ctr"/>
          <a:lstStyle/>
          <a:p>
            <a:endParaRPr lang="en-GB"/>
          </a:p>
        </p:txBody>
      </p:sp>
      <p:sp>
        <p:nvSpPr>
          <p:cNvPr id="350238" name="Text Box 30"/>
          <p:cNvSpPr txBox="1">
            <a:spLocks noChangeArrowheads="1"/>
          </p:cNvSpPr>
          <p:nvPr/>
        </p:nvSpPr>
        <p:spPr bwMode="auto">
          <a:xfrm>
            <a:off x="695325" y="5803900"/>
            <a:ext cx="8077200" cy="860425"/>
          </a:xfrm>
          <a:prstGeom prst="rect">
            <a:avLst/>
          </a:prstGeom>
          <a:solidFill>
            <a:schemeClr val="tx1"/>
          </a:solidFill>
          <a:ln w="38100">
            <a:solidFill>
              <a:srgbClr val="F79646"/>
            </a:solidFill>
            <a:miter lim="800000"/>
            <a:headEnd/>
            <a:tailEnd/>
          </a:ln>
        </p:spPr>
        <p:txBody>
          <a:bodyPr>
            <a:spAutoFit/>
          </a:bodyPr>
          <a:lstStyle/>
          <a:p>
            <a:pPr algn="ctr"/>
            <a:r>
              <a:rPr lang="en-GB" sz="2400" dirty="0">
                <a:solidFill>
                  <a:schemeClr val="bg1"/>
                </a:solidFill>
              </a:rPr>
              <a:t>The ability to taste PTC is dominant</a:t>
            </a:r>
          </a:p>
          <a:p>
            <a:pPr algn="ctr"/>
            <a:r>
              <a:rPr lang="en-GB" sz="2400" dirty="0">
                <a:solidFill>
                  <a:schemeClr val="bg1"/>
                </a:solidFill>
              </a:rPr>
              <a:t> – therefore PTC tastes bitter to heterozygotes</a:t>
            </a:r>
          </a:p>
        </p:txBody>
      </p:sp>
      <p:grpSp>
        <p:nvGrpSpPr>
          <p:cNvPr id="7" name="Group 35"/>
          <p:cNvGrpSpPr>
            <a:grpSpLocks/>
          </p:cNvGrpSpPr>
          <p:nvPr/>
        </p:nvGrpSpPr>
        <p:grpSpPr bwMode="auto">
          <a:xfrm>
            <a:off x="2006600" y="2581275"/>
            <a:ext cx="5132388" cy="366713"/>
            <a:chOff x="590" y="727"/>
            <a:chExt cx="3233" cy="231"/>
          </a:xfrm>
        </p:grpSpPr>
        <p:sp>
          <p:nvSpPr>
            <p:cNvPr id="128015" name="Rectangle 31"/>
            <p:cNvSpPr>
              <a:spLocks noChangeArrowheads="1"/>
            </p:cNvSpPr>
            <p:nvPr/>
          </p:nvSpPr>
          <p:spPr bwMode="auto">
            <a:xfrm>
              <a:off x="590" y="764"/>
              <a:ext cx="132" cy="156"/>
            </a:xfrm>
            <a:prstGeom prst="rect">
              <a:avLst/>
            </a:prstGeom>
            <a:solidFill>
              <a:schemeClr val="tx1"/>
            </a:solidFill>
            <a:ln w="9525">
              <a:solidFill>
                <a:schemeClr val="tx1"/>
              </a:solidFill>
              <a:miter lim="800000"/>
              <a:headEnd/>
              <a:tailEnd/>
            </a:ln>
          </p:spPr>
          <p:txBody>
            <a:bodyPr wrap="none" anchor="ctr"/>
            <a:lstStyle/>
            <a:p>
              <a:endParaRPr lang="en-GB"/>
            </a:p>
          </p:txBody>
        </p:sp>
        <p:sp>
          <p:nvSpPr>
            <p:cNvPr id="128016" name="Text Box 32"/>
            <p:cNvSpPr txBox="1">
              <a:spLocks noChangeArrowheads="1"/>
            </p:cNvSpPr>
            <p:nvPr/>
          </p:nvSpPr>
          <p:spPr bwMode="auto">
            <a:xfrm>
              <a:off x="796" y="727"/>
              <a:ext cx="1280" cy="231"/>
            </a:xfrm>
            <a:prstGeom prst="rect">
              <a:avLst/>
            </a:prstGeom>
            <a:noFill/>
            <a:ln w="9525">
              <a:noFill/>
              <a:miter lim="800000"/>
              <a:headEnd/>
              <a:tailEnd/>
            </a:ln>
          </p:spPr>
          <p:txBody>
            <a:bodyPr wrap="none">
              <a:spAutoFit/>
            </a:bodyPr>
            <a:lstStyle/>
            <a:p>
              <a:r>
                <a:rPr lang="en-GB" sz="1800"/>
                <a:t>145G = non-taster</a:t>
              </a:r>
              <a:endParaRPr lang="en-US" sz="1800"/>
            </a:p>
          </p:txBody>
        </p:sp>
        <p:sp>
          <p:nvSpPr>
            <p:cNvPr id="128017" name="Rectangle 33"/>
            <p:cNvSpPr>
              <a:spLocks noChangeArrowheads="1"/>
            </p:cNvSpPr>
            <p:nvPr/>
          </p:nvSpPr>
          <p:spPr bwMode="auto">
            <a:xfrm>
              <a:off x="2597" y="764"/>
              <a:ext cx="132" cy="156"/>
            </a:xfrm>
            <a:prstGeom prst="rect">
              <a:avLst/>
            </a:prstGeom>
            <a:solidFill>
              <a:srgbClr val="FFCC00"/>
            </a:solidFill>
            <a:ln w="9525">
              <a:solidFill>
                <a:srgbClr val="FFCC00"/>
              </a:solidFill>
              <a:miter lim="800000"/>
              <a:headEnd/>
              <a:tailEnd/>
            </a:ln>
          </p:spPr>
          <p:txBody>
            <a:bodyPr wrap="none" anchor="ctr"/>
            <a:lstStyle/>
            <a:p>
              <a:endParaRPr lang="en-GB"/>
            </a:p>
          </p:txBody>
        </p:sp>
        <p:sp>
          <p:nvSpPr>
            <p:cNvPr id="128018" name="Text Box 34"/>
            <p:cNvSpPr txBox="1">
              <a:spLocks noChangeArrowheads="1"/>
            </p:cNvSpPr>
            <p:nvPr/>
          </p:nvSpPr>
          <p:spPr bwMode="auto">
            <a:xfrm>
              <a:off x="2839" y="727"/>
              <a:ext cx="984" cy="231"/>
            </a:xfrm>
            <a:prstGeom prst="rect">
              <a:avLst/>
            </a:prstGeom>
            <a:noFill/>
            <a:ln w="9525">
              <a:noFill/>
              <a:miter lim="800000"/>
              <a:headEnd/>
              <a:tailEnd/>
            </a:ln>
          </p:spPr>
          <p:txBody>
            <a:bodyPr wrap="none">
              <a:spAutoFit/>
            </a:bodyPr>
            <a:lstStyle/>
            <a:p>
              <a:r>
                <a:rPr lang="en-GB" sz="1800"/>
                <a:t>145C = taster</a:t>
              </a:r>
              <a:endParaRPr lang="en-US" sz="1800"/>
            </a:p>
          </p:txBody>
        </p:sp>
      </p:grpSp>
      <p:sp>
        <p:nvSpPr>
          <p:cNvPr id="2" name="Title 1"/>
          <p:cNvSpPr>
            <a:spLocks noGrp="1"/>
          </p:cNvSpPr>
          <p:nvPr>
            <p:ph type="title"/>
          </p:nvPr>
        </p:nvSpPr>
        <p:spPr>
          <a:xfrm>
            <a:off x="185738" y="662386"/>
            <a:ext cx="6851650" cy="1143000"/>
          </a:xfrm>
        </p:spPr>
        <p:txBody>
          <a:bodyPr>
            <a:normAutofit fontScale="90000"/>
          </a:bodyPr>
          <a:lstStyle/>
          <a:p>
            <a:pPr algn="l">
              <a:defRPr/>
            </a:pPr>
            <a:r>
              <a:rPr lang="en-GB" dirty="0"/>
              <a:t>The genetics of bitter tasting</a:t>
            </a:r>
          </a:p>
        </p:txBody>
      </p:sp>
    </p:spTree>
    <p:extLst>
      <p:ext uri="{BB962C8B-B14F-4D97-AF65-F5344CB8AC3E}">
        <p14:creationId xmlns:p14="http://schemas.microsoft.com/office/powerpoint/2010/main" val="107734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0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02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02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02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02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0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3" grpId="0"/>
      <p:bldP spid="350225" grpId="0"/>
      <p:bldP spid="350226" grpId="0"/>
      <p:bldP spid="350227" grpId="0"/>
      <p:bldP spid="350234" grpId="0" animBg="1"/>
      <p:bldP spid="350235" grpId="0"/>
      <p:bldP spid="350238" grpId="0" animBg="1"/>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A00054"/>
      </a:accent1>
      <a:accent2>
        <a:srgbClr val="5BBF21"/>
      </a:accent2>
      <a:accent3>
        <a:srgbClr val="FFFFFF"/>
      </a:accent3>
      <a:accent4>
        <a:srgbClr val="000000"/>
      </a:accent4>
      <a:accent5>
        <a:srgbClr val="CBAAB3"/>
      </a:accent5>
      <a:accent6>
        <a:srgbClr val="52AD1E"/>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00054"/>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0005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00054"/>
      </a:accent1>
      <a:accent2>
        <a:srgbClr val="5BBF21"/>
      </a:accent2>
      <a:accent3>
        <a:srgbClr val="FFFFFF"/>
      </a:accent3>
      <a:accent4>
        <a:srgbClr val="000000"/>
      </a:accent4>
      <a:accent5>
        <a:srgbClr val="CBAAB3"/>
      </a:accent5>
      <a:accent6>
        <a:srgbClr val="52AD1E"/>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00054"/>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0005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1105</Words>
  <Application>Microsoft Office PowerPoint</Application>
  <PresentationFormat>On-screen Show (4:3)</PresentationFormat>
  <Paragraphs>99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Courier New</vt:lpstr>
      <vt:lpstr>Helvetica</vt:lpstr>
      <vt:lpstr>Helvetica Neue</vt:lpstr>
      <vt:lpstr>Default</vt:lpstr>
      <vt:lpstr>The PTC story...</vt:lpstr>
      <vt:lpstr>What is PTC?</vt:lpstr>
      <vt:lpstr>Why can some people taste PTC, and some not?</vt:lpstr>
      <vt:lpstr>TAS2R38 gene – DNA code</vt:lpstr>
      <vt:lpstr>Genotype and phenotype</vt:lpstr>
      <vt:lpstr>PowerPoint Presentation</vt:lpstr>
      <vt:lpstr>TAS2R38 variants</vt:lpstr>
      <vt:lpstr>TAS2R38 gene – DNA code</vt:lpstr>
      <vt:lpstr>The genetics of bitter tasting</vt:lpstr>
      <vt:lpstr>What is the evolutionary story of PTC?</vt:lpstr>
      <vt:lpstr>PTC and chimpanzees</vt:lpstr>
      <vt:lpstr>How could we explain the results?</vt:lpstr>
      <vt:lpstr>Humans and chimps have undergone convergent evolution</vt:lpstr>
      <vt:lpstr>What is convergent evolution?</vt:lpstr>
      <vt:lpstr>Is it beneficial to be able to taste PTC?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these slides</dc:title>
  <dc:creator>Bella Starling</dc:creator>
  <cp:lastModifiedBy>Georgia Bladon</cp:lastModifiedBy>
  <cp:revision>4</cp:revision>
  <dcterms:modified xsi:type="dcterms:W3CDTF">2017-05-15T12:30:37Z</dcterms:modified>
</cp:coreProperties>
</file>